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80"/>
  </p:notesMasterIdLst>
  <p:handoutMasterIdLst>
    <p:handoutMasterId r:id="rId81"/>
  </p:handoutMasterIdLst>
  <p:sldIdLst>
    <p:sldId id="256" r:id="rId2"/>
    <p:sldId id="320" r:id="rId3"/>
    <p:sldId id="321" r:id="rId4"/>
    <p:sldId id="322" r:id="rId5"/>
    <p:sldId id="323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303" r:id="rId14"/>
    <p:sldId id="455" r:id="rId15"/>
    <p:sldId id="307" r:id="rId16"/>
    <p:sldId id="304" r:id="rId17"/>
    <p:sldId id="308" r:id="rId18"/>
    <p:sldId id="309" r:id="rId19"/>
    <p:sldId id="306" r:id="rId20"/>
    <p:sldId id="311" r:id="rId21"/>
    <p:sldId id="310" r:id="rId22"/>
    <p:sldId id="312" r:id="rId23"/>
    <p:sldId id="313" r:id="rId24"/>
    <p:sldId id="314" r:id="rId25"/>
    <p:sldId id="315" r:id="rId26"/>
    <p:sldId id="456" r:id="rId27"/>
    <p:sldId id="316" r:id="rId28"/>
    <p:sldId id="317" r:id="rId29"/>
    <p:sldId id="318" r:id="rId30"/>
    <p:sldId id="319" r:id="rId31"/>
    <p:sldId id="505" r:id="rId32"/>
    <p:sldId id="434" r:id="rId33"/>
    <p:sldId id="357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5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488" r:id="rId61"/>
    <p:sldId id="489" r:id="rId62"/>
    <p:sldId id="491" r:id="rId63"/>
    <p:sldId id="492" r:id="rId64"/>
    <p:sldId id="493" r:id="rId65"/>
    <p:sldId id="494" r:id="rId66"/>
    <p:sldId id="495" r:id="rId67"/>
    <p:sldId id="436" r:id="rId68"/>
    <p:sldId id="437" r:id="rId69"/>
    <p:sldId id="438" r:id="rId70"/>
    <p:sldId id="439" r:id="rId71"/>
    <p:sldId id="440" r:id="rId72"/>
    <p:sldId id="441" r:id="rId73"/>
    <p:sldId id="442" r:id="rId74"/>
    <p:sldId id="443" r:id="rId75"/>
    <p:sldId id="444" r:id="rId76"/>
    <p:sldId id="445" r:id="rId77"/>
    <p:sldId id="503" r:id="rId78"/>
    <p:sldId id="504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258A20"/>
    <a:srgbClr val="FF6600"/>
    <a:srgbClr val="A400A4"/>
    <a:srgbClr val="B265FF"/>
    <a:srgbClr val="F2D1CA"/>
    <a:srgbClr val="F6DFDA"/>
    <a:srgbClr val="8264AA"/>
    <a:srgbClr val="69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9283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56"/>
    </p:cViewPr>
  </p:sorterViewPr>
  <p:notesViewPr>
    <p:cSldViewPr>
      <p:cViewPr varScale="1">
        <p:scale>
          <a:sx n="92" d="100"/>
          <a:sy n="92" d="100"/>
        </p:scale>
        <p:origin x="-298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0859F-DE0C-434E-9910-3182D88E90AB}" type="datetimeFigureOut">
              <a:rPr kumimoji="1" lang="ja-JP" altLang="en-US" smtClean="0"/>
              <a:pPr/>
              <a:t>2018/9/12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B814D-14EC-48CF-BDA4-F82AC76889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59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6C78-6207-4599-8AD1-9FA0F3F44ADB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C858-8AFD-4AAC-AB51-18877B668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C858-8AFD-4AAC-AB51-18877B668F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9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C858-8AFD-4AAC-AB51-18877B668F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5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Flown with actual wind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C858-8AFD-4AAC-AB51-18877B668F1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3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8630-4981-C448-8B2F-BFD3C6FC1733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63246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63246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4BA002-BC84-4556-89EC-6AAD3866A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="1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Microsoft YaHei UI" panose="020B0503020204020204" pitchFamily="34" charset="-122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166C-4966-C44A-983D-68B53A3FAF24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C86-E60D-7542-87E6-4B329B987A01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3">
                    <a:shade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Microsoft YaHei UI" panose="020B0503020204020204" pitchFamily="34" charset="-122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F3F5-B00C-B24A-B565-DA3EDD7BDE5E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6189" y="6301352"/>
            <a:ext cx="457200" cy="441325"/>
          </a:xfrm>
        </p:spPr>
        <p:txBody>
          <a:bodyPr/>
          <a:lstStyle/>
          <a:p>
            <a:fld id="{A54BA002-BC84-4556-89EC-6AAD3866A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>
            <a:lvl1pPr>
              <a:defRPr sz="2200" b="1">
                <a:effectLst/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defRPr sz="2000" b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defRPr sz="2000" b="0">
                <a:effectLst/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defRPr sz="1800" b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defRPr sz="1800" b="0">
                <a:effectLst/>
                <a:latin typeface="Calibri" panose="020F0502020204030204" pitchFamily="34" charset="0"/>
                <a:cs typeface="Tahom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F5D4-DEB7-4345-8865-B301A0DA1B06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028B04-F7AD-8A46-99A7-2FA196842C5F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6FED-24DB-6645-999E-4ED1E74DE069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9A91-2DEF-7547-8CCC-E3BD113EE197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A30-55B7-7646-B24B-98407415B697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0BC-562D-3E46-98F4-D5A45B05482A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791C78-C6B6-2242-A556-F8334B6E1AC1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0A2680-BC59-4542-A6D2-707C7EB372DC}" type="datetime1">
              <a:rPr lang="en-US" altLang="ja-JP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63246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632250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4BA002-BC84-4556-89EC-6AAD3866A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chemeClr val="accent3">
              <a:shade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+mj-ea"/>
          <a:cs typeface="Verdana" panose="020B060403050404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00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Verdana" panose="020B060403050404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000" b="1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Verdana" panose="020B060403050404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Verdana" panose="020B060403050404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6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Verdana" panose="020B060403050404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Verdana" panose="020B060403050404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wcl.cs.rpi.edu/pilot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514600"/>
            <a:ext cx="8572560" cy="2743200"/>
          </a:xfrm>
        </p:spPr>
        <p:txBody>
          <a:bodyPr>
            <a:noAutofit/>
          </a:bodyPr>
          <a:lstStyle/>
          <a:p>
            <a:endParaRPr lang="en-US" cap="none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cap="none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cap="none" dirty="0" smtClean="0">
                <a:solidFill>
                  <a:srgbClr val="0000FF"/>
                </a:solidFill>
                <a:latin typeface="Calibri" panose="020F0502020204030204" pitchFamily="34" charset="0"/>
              </a:rPr>
              <a:t>SASWATA PAUL</a:t>
            </a:r>
          </a:p>
          <a:p>
            <a:r>
              <a:rPr lang="en-US" cap="none" dirty="0" smtClean="0">
                <a:solidFill>
                  <a:srgbClr val="0000FF"/>
                </a:solidFill>
                <a:latin typeface="Calibri" panose="020F0502020204030204" pitchFamily="34" charset="0"/>
              </a:rPr>
              <a:t>FREDERICK HOLE</a:t>
            </a:r>
          </a:p>
          <a:p>
            <a:r>
              <a:rPr lang="en-US" cap="none" dirty="0" smtClean="0">
                <a:solidFill>
                  <a:srgbClr val="0000FF"/>
                </a:solidFill>
                <a:latin typeface="Calibri" panose="020F0502020204030204" pitchFamily="34" charset="0"/>
              </a:rPr>
              <a:t>ALEXANDRA ZYTEK</a:t>
            </a:r>
          </a:p>
          <a:p>
            <a:r>
              <a:rPr lang="en-US" cap="none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CARLOS A. VARELA</a:t>
            </a:r>
          </a:p>
          <a:p>
            <a:endParaRPr lang="en-US" sz="1400" cap="none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latin typeface="Agency FB" pitchFamily="34" charset="0"/>
              </a:rPr>
              <a:t>WORLDWIDE Computing </a:t>
            </a:r>
            <a:r>
              <a:rPr lang="en-US" sz="1400" dirty="0" smtClean="0">
                <a:latin typeface="Agency FB" pitchFamily="34" charset="0"/>
              </a:rPr>
              <a:t>Laboratory </a:t>
            </a:r>
          </a:p>
          <a:p>
            <a:r>
              <a:rPr lang="en-US" sz="1400" dirty="0" smtClean="0">
                <a:latin typeface="Agency FB" pitchFamily="34" charset="0"/>
              </a:rPr>
              <a:t>DEPARTMENT </a:t>
            </a:r>
            <a:r>
              <a:rPr lang="en-US" sz="1400" dirty="0">
                <a:latin typeface="Agency FB" pitchFamily="34" charset="0"/>
              </a:rPr>
              <a:t>OF COMPUTER SCIENCE</a:t>
            </a:r>
          </a:p>
          <a:p>
            <a:r>
              <a:rPr lang="en-US" sz="1400" dirty="0">
                <a:latin typeface="Agency FB" pitchFamily="34" charset="0"/>
              </a:rPr>
              <a:t>Rensselaer Polytechnic </a:t>
            </a:r>
            <a:r>
              <a:rPr lang="en-US" sz="1400" dirty="0" smtClean="0">
                <a:latin typeface="Agency FB" pitchFamily="34" charset="0"/>
              </a:rPr>
              <a:t>Institute</a:t>
            </a:r>
          </a:p>
          <a:p>
            <a:endParaRPr lang="en-US" sz="1400" dirty="0">
              <a:latin typeface="Agency FB" pitchFamily="34" charset="0"/>
            </a:endParaRPr>
          </a:p>
          <a:p>
            <a:r>
              <a:rPr lang="en-US" sz="1400" cap="none" dirty="0" smtClean="0">
                <a:solidFill>
                  <a:schemeClr val="tx2">
                    <a:lumMod val="50000"/>
                  </a:schemeClr>
                </a:solidFill>
                <a:latin typeface="Copperplate"/>
                <a:cs typeface="Copperplate"/>
              </a:rPr>
              <a:t>The 37</a:t>
            </a:r>
            <a:r>
              <a:rPr lang="en-US" sz="1400" cap="none" baseline="30000" dirty="0" smtClean="0">
                <a:solidFill>
                  <a:schemeClr val="tx2">
                    <a:lumMod val="50000"/>
                  </a:schemeClr>
                </a:solidFill>
                <a:latin typeface="Copperplate"/>
                <a:cs typeface="Copperplate"/>
              </a:rPr>
              <a:t>th</a:t>
            </a:r>
            <a:r>
              <a:rPr lang="en-US" sz="1400" cap="none" dirty="0" smtClean="0">
                <a:solidFill>
                  <a:schemeClr val="tx2">
                    <a:lumMod val="50000"/>
                  </a:schemeClr>
                </a:solidFill>
                <a:latin typeface="Copperplate"/>
                <a:cs typeface="Copperplate"/>
              </a:rPr>
              <a:t> DASC, London – September, 2018</a:t>
            </a:r>
            <a:endParaRPr lang="en-US" sz="1100" cap="none" dirty="0" smtClean="0">
              <a:solidFill>
                <a:schemeClr val="tx2">
                  <a:lumMod val="50000"/>
                </a:schemeClr>
              </a:solidFill>
              <a:latin typeface="Copperplate"/>
              <a:cs typeface="Copperplat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60648"/>
            <a:ext cx="8572560" cy="201696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Wind-Aware Trajectory Planning for Fixed-Wing Aircraft</a:t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 smtClean="0">
                <a:latin typeface="Calibri" panose="020F0502020204030204" pitchFamily="34" charset="0"/>
              </a:rPr>
              <a:t> in Loss of Thrust Emergencies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73646"/>
            <a:ext cx="1019204" cy="101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357826"/>
            <a:ext cx="1092524" cy="9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Runway Segment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use a </a:t>
            </a:r>
            <a:r>
              <a:rPr lang="en-US" i="1" dirty="0" smtClean="0">
                <a:solidFill>
                  <a:srgbClr val="0000FF"/>
                </a:solidFill>
              </a:rPr>
              <a:t>dirty (landing) configuration glide ratio </a:t>
            </a:r>
            <a:r>
              <a:rPr lang="en-US" dirty="0" smtClean="0"/>
              <a:t>in the extended runway segment to make sure that the starting point of this segment is at an altitude from which the aircraft can make it safely to the runway.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" y="3308468"/>
            <a:ext cx="8778343" cy="28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Safety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/>
              <a:t>We introduce safety metrics to evaluate trajectories.</a:t>
            </a:r>
          </a:p>
          <a:p>
            <a:pPr marL="0" indent="0">
              <a:buNone/>
            </a:pPr>
            <a:endParaRPr lang="en-IN" sz="3200" dirty="0" smtClean="0"/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Evaluation of trajectories </a:t>
            </a:r>
            <a:r>
              <a:rPr lang="en-IN" sz="3200" i="1" dirty="0" smtClean="0">
                <a:solidFill>
                  <a:srgbClr val="258A20"/>
                </a:solidFill>
              </a:rPr>
              <a:t>makes it possible for a pilot to make a better informed choice in a shorter time</a:t>
            </a:r>
            <a:r>
              <a:rPr lang="en-IN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IN" sz="3200" dirty="0" smtClean="0"/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The Metrics are: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00FF"/>
                </a:solidFill>
              </a:rPr>
              <a:t>Average altitude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00FF"/>
                </a:solidFill>
              </a:rPr>
              <a:t>Average distance from runway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00FF"/>
                </a:solidFill>
              </a:rPr>
              <a:t>Average bank angle over height </a:t>
            </a:r>
          </a:p>
          <a:p>
            <a:pPr lvl="2">
              <a:buFont typeface="Arial" pitchFamily="34" charset="0"/>
              <a:buChar char="•"/>
            </a:pPr>
            <a:r>
              <a:rPr lang="en-IN" sz="3200" b="0" i="1" dirty="0" smtClean="0">
                <a:solidFill>
                  <a:schemeClr val="accent5">
                    <a:lumMod val="50000"/>
                  </a:schemeClr>
                </a:solidFill>
              </a:rPr>
              <a:t>measures the occurrence of steep turns near the ground</a:t>
            </a:r>
          </a:p>
          <a:p>
            <a:pPr lvl="1">
              <a:buFont typeface="Arial" pitchFamily="34" charset="0"/>
              <a:buChar char="•"/>
            </a:pPr>
            <a:r>
              <a:rPr lang="en-IN" sz="3400" dirty="0" smtClean="0">
                <a:solidFill>
                  <a:srgbClr val="0000FF"/>
                </a:solidFill>
              </a:rPr>
              <a:t>Total time</a:t>
            </a:r>
          </a:p>
          <a:p>
            <a:pPr lvl="1">
              <a:buFont typeface="Arial" pitchFamily="34" charset="0"/>
              <a:buChar char="•"/>
            </a:pPr>
            <a:r>
              <a:rPr lang="en-IN" sz="3300" dirty="0">
                <a:solidFill>
                  <a:srgbClr val="0000FF"/>
                </a:solidFill>
              </a:rPr>
              <a:t>Extended </a:t>
            </a:r>
            <a:r>
              <a:rPr lang="en-IN" sz="3300" dirty="0" smtClean="0">
                <a:solidFill>
                  <a:srgbClr val="0000FF"/>
                </a:solidFill>
              </a:rPr>
              <a:t>final </a:t>
            </a:r>
            <a:r>
              <a:rPr lang="en-IN" sz="3300" dirty="0">
                <a:solidFill>
                  <a:srgbClr val="0000FF"/>
                </a:solidFill>
              </a:rPr>
              <a:t>r</a:t>
            </a:r>
            <a:r>
              <a:rPr lang="en-IN" sz="3300" dirty="0" smtClean="0">
                <a:solidFill>
                  <a:srgbClr val="0000FF"/>
                </a:solidFill>
              </a:rPr>
              <a:t>unway </a:t>
            </a:r>
            <a:r>
              <a:rPr lang="en-IN" sz="3300" dirty="0">
                <a:solidFill>
                  <a:srgbClr val="0000FF"/>
                </a:solidFill>
              </a:rPr>
              <a:t>s</a:t>
            </a:r>
            <a:r>
              <a:rPr lang="en-IN" sz="3300" dirty="0" smtClean="0">
                <a:solidFill>
                  <a:srgbClr val="0000FF"/>
                </a:solidFill>
              </a:rPr>
              <a:t>egment distance</a:t>
            </a:r>
          </a:p>
          <a:p>
            <a:pPr lvl="1">
              <a:buFont typeface="Arial" pitchFamily="34" charset="0"/>
              <a:buChar char="•"/>
            </a:pPr>
            <a:r>
              <a:rPr lang="en-IN" sz="3300" dirty="0" smtClean="0">
                <a:solidFill>
                  <a:srgbClr val="0000FF"/>
                </a:solidFill>
              </a:rPr>
              <a:t>Number of turns</a:t>
            </a:r>
            <a:endParaRPr lang="en-IN" sz="3300" dirty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IN" sz="3200" b="0" i="1" dirty="0" smtClean="0">
              <a:solidFill>
                <a:srgbClr val="C00000"/>
              </a:solidFill>
            </a:endParaRPr>
          </a:p>
          <a:p>
            <a:pPr marL="0" indent="0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Safety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100" b="0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100" dirty="0"/>
              <a:t>Each metric is normalized relative to the minimum or maximum (whichever is desired) and then evaluated in our safety metric </a:t>
            </a:r>
            <a:r>
              <a:rPr lang="en-IN" sz="2100" dirty="0" smtClean="0"/>
              <a:t>equation</a:t>
            </a:r>
          </a:p>
          <a:p>
            <a:pPr>
              <a:buFont typeface="Arial" pitchFamily="34" charset="0"/>
              <a:buChar char="•"/>
            </a:pPr>
            <a:endParaRPr lang="en-IN" sz="2100" dirty="0" smtClean="0"/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We introduce an </a:t>
            </a:r>
            <a:r>
              <a:rPr lang="en-IN" sz="2100" i="1" dirty="0" smtClean="0">
                <a:solidFill>
                  <a:srgbClr val="0000FF"/>
                </a:solidFill>
              </a:rPr>
              <a:t>Utility Function </a:t>
            </a:r>
            <a:r>
              <a:rPr lang="en-IN" sz="2100" dirty="0" smtClean="0"/>
              <a:t>computed by taking a weighted average of all the metrics</a:t>
            </a:r>
          </a:p>
          <a:p>
            <a:pPr>
              <a:buFont typeface="Arial" pitchFamily="34" charset="0"/>
              <a:buChar char="•"/>
            </a:pPr>
            <a:endParaRPr lang="en-IN" sz="21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100" dirty="0"/>
              <a:t>This Utility Function is then used to rank the trajectories generated according to their  – </a:t>
            </a:r>
            <a:r>
              <a:rPr lang="en-IN" sz="2100" dirty="0">
                <a:solidFill>
                  <a:srgbClr val="258A20"/>
                </a:solidFill>
              </a:rPr>
              <a:t>higher </a:t>
            </a:r>
            <a:r>
              <a:rPr lang="en-IN" sz="2100" dirty="0" smtClean="0">
                <a:solidFill>
                  <a:srgbClr val="258A20"/>
                </a:solidFill>
              </a:rPr>
              <a:t>value of utility </a:t>
            </a:r>
            <a:r>
              <a:rPr lang="en-IN" sz="2100" dirty="0">
                <a:solidFill>
                  <a:srgbClr val="258A20"/>
                </a:solidFill>
              </a:rPr>
              <a:t>function implies better trajectory and a better </a:t>
            </a:r>
            <a:r>
              <a:rPr lang="en-IN" sz="2100" dirty="0" smtClean="0">
                <a:solidFill>
                  <a:srgbClr val="258A20"/>
                </a:solidFill>
              </a:rPr>
              <a:t>rank</a:t>
            </a:r>
          </a:p>
          <a:p>
            <a:pPr>
              <a:buFont typeface="Arial" pitchFamily="34" charset="0"/>
              <a:buChar char="•"/>
            </a:pPr>
            <a:endParaRPr lang="en-IN" sz="2100" dirty="0"/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The utility function can be </a:t>
            </a:r>
            <a:r>
              <a:rPr lang="en-IN" sz="2100" dirty="0" smtClean="0">
                <a:solidFill>
                  <a:srgbClr val="258A20"/>
                </a:solidFill>
              </a:rPr>
              <a:t>easily modified</a:t>
            </a:r>
            <a:r>
              <a:rPr lang="en-IN" sz="2100" dirty="0" smtClean="0"/>
              <a:t> to account for other factors like </a:t>
            </a:r>
            <a:r>
              <a:rPr lang="en-IN" sz="2100" i="1" dirty="0" smtClean="0">
                <a:solidFill>
                  <a:srgbClr val="0000FF"/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6365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Effect of Wind</a:t>
            </a:r>
            <a:r>
              <a:rPr lang="en-US" dirty="0" smtClean="0"/>
              <a:t> on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Wind has a profound impact on the shape of flown trajectories with respect to the ground.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04" y="2420888"/>
            <a:ext cx="4280676" cy="2774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181538" cy="277423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5229200"/>
            <a:ext cx="873665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Effect of wind on straight flight </a:t>
            </a:r>
            <a:r>
              <a:rPr lang="en-US" sz="1600" b="0" dirty="0" smtClean="0"/>
              <a:t>                                          </a:t>
            </a:r>
            <a:r>
              <a:rPr lang="en-US" sz="1600" b="0" u="sng" dirty="0" smtClean="0"/>
              <a:t>Effect of wind on turns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Effect of Wind </a:t>
            </a:r>
            <a:r>
              <a:rPr lang="en-US" dirty="0" smtClean="0"/>
              <a:t>on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In the presence of wind, turns have ground-tracks that are </a:t>
            </a:r>
            <a:r>
              <a:rPr lang="en-US" i="1" dirty="0" err="1" smtClean="0">
                <a:solidFill>
                  <a:srgbClr val="0000FF"/>
                </a:solidFill>
              </a:rPr>
              <a:t>trochoidal</a:t>
            </a:r>
            <a:r>
              <a:rPr lang="en-US" dirty="0" smtClean="0"/>
              <a:t> rather than circular.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Straight line flights create ground-tracks that are different (have a </a:t>
            </a:r>
            <a:r>
              <a:rPr lang="en-US" i="1" dirty="0" smtClean="0">
                <a:solidFill>
                  <a:srgbClr val="0000FF"/>
                </a:solidFill>
              </a:rPr>
              <a:t>crab angle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430991" cy="1627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69" y="5301208"/>
            <a:ext cx="1855631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Effect of Wind </a:t>
            </a:r>
            <a:r>
              <a:rPr lang="en-US" dirty="0" smtClean="0"/>
              <a:t>on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6085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Therefore, in the presence of wind  the ground-tracks may be </a:t>
            </a:r>
            <a:r>
              <a:rPr lang="en-US" dirty="0" smtClean="0">
                <a:solidFill>
                  <a:srgbClr val="FF0000"/>
                </a:solidFill>
              </a:rPr>
              <a:t>significantly altered</a:t>
            </a:r>
            <a:r>
              <a:rPr lang="en-US" dirty="0" smtClean="0"/>
              <a:t>, taking an aircraft </a:t>
            </a:r>
            <a:r>
              <a:rPr lang="en-US" dirty="0" smtClean="0">
                <a:solidFill>
                  <a:srgbClr val="FF0000"/>
                </a:solidFill>
              </a:rPr>
              <a:t>away from the intended runway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Wind also affects </a:t>
            </a:r>
            <a:r>
              <a:rPr lang="en-US" i="1" dirty="0" smtClean="0">
                <a:solidFill>
                  <a:srgbClr val="0000FF"/>
                </a:solidFill>
              </a:rPr>
              <a:t>ground-speed</a:t>
            </a:r>
            <a:r>
              <a:rPr lang="en-US" i="1" dirty="0"/>
              <a:t> </a:t>
            </a:r>
            <a:r>
              <a:rPr lang="en-US" dirty="0" smtClean="0"/>
              <a:t>-- a tail-wind can increase ground-speed while a head-wind can decrease it; thereby </a:t>
            </a:r>
            <a:r>
              <a:rPr lang="en-US" dirty="0" smtClean="0">
                <a:solidFill>
                  <a:srgbClr val="FF0000"/>
                </a:solidFill>
              </a:rPr>
              <a:t>affecting the effective gliding range</a:t>
            </a:r>
            <a:r>
              <a:rPr lang="en-US" dirty="0" smtClean="0"/>
              <a:t> of a gliding aircraft.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trajectory generated without considering wind may </a:t>
            </a:r>
            <a:r>
              <a:rPr lang="en-US" dirty="0" smtClean="0">
                <a:solidFill>
                  <a:srgbClr val="FF0000"/>
                </a:solidFill>
              </a:rPr>
              <a:t>become invalid in the presence of wind</a:t>
            </a:r>
          </a:p>
          <a:p>
            <a:r>
              <a:rPr lang="en-US" dirty="0" smtClean="0"/>
              <a:t>Therefore, wind has to be </a:t>
            </a:r>
            <a:r>
              <a:rPr lang="en-US" dirty="0" smtClean="0">
                <a:solidFill>
                  <a:srgbClr val="00B050"/>
                </a:solidFill>
              </a:rPr>
              <a:t>considered in the generation phase itself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23704"/>
            <a:ext cx="2664296" cy="5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57158" y="4509120"/>
            <a:ext cx="8463314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/>
              <a:t>                                           </a:t>
            </a:r>
            <a:r>
              <a:rPr lang="en-US" sz="1600" b="0" u="sng" dirty="0" smtClean="0"/>
              <a:t>Parts of a typical trajectory</a:t>
            </a:r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sz="1400" dirty="0" smtClean="0"/>
          </a:p>
          <a:p>
            <a:pPr marL="0" indent="0">
              <a:buFont typeface="Wingdings 2"/>
              <a:buNone/>
            </a:pPr>
            <a:endParaRPr lang="en-US" sz="1400" dirty="0" smtClean="0"/>
          </a:p>
          <a:p>
            <a:pPr marL="0" indent="0">
              <a:buFont typeface="Wingdings 2"/>
              <a:buNone/>
            </a:pPr>
            <a:endParaRPr lang="en-US" sz="1400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Effect of Wind </a:t>
            </a:r>
            <a:r>
              <a:rPr lang="en-US" dirty="0" smtClean="0"/>
              <a:t>on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3"/>
            <a:ext cx="4032448" cy="3024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97" y="1484784"/>
            <a:ext cx="4056075" cy="302477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5013176"/>
            <a:ext cx="8463314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Our typical trajectory has </a:t>
            </a:r>
            <a:r>
              <a:rPr lang="en-US" dirty="0" smtClean="0">
                <a:solidFill>
                  <a:srgbClr val="0000FF"/>
                </a:solidFill>
              </a:rPr>
              <a:t>5 unique segments</a:t>
            </a:r>
          </a:p>
          <a:p>
            <a:r>
              <a:rPr lang="en-US" dirty="0" smtClean="0"/>
              <a:t>Each segment is affected by wind in a different way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Effect of Wind </a:t>
            </a:r>
            <a:r>
              <a:rPr lang="en-US" dirty="0" smtClean="0"/>
              <a:t>on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4264119" cy="3198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27" y="1556791"/>
            <a:ext cx="4290353" cy="3198089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51520" y="5085618"/>
            <a:ext cx="8640960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Effect of a 40 knot wind from different directions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Effect of Wind </a:t>
            </a:r>
            <a:r>
              <a:rPr lang="en-US" dirty="0" smtClean="0"/>
              <a:t>on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1520" y="5085618"/>
            <a:ext cx="8640960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Effect of a West-wind of different magnitudes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20226" cy="3240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68" y="1556792"/>
            <a:ext cx="4179512" cy="32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define the following:</a:t>
            </a:r>
          </a:p>
          <a:p>
            <a:r>
              <a:rPr lang="en-US" dirty="0" smtClean="0"/>
              <a:t>An </a:t>
            </a:r>
            <a:r>
              <a:rPr lang="en-US" i="1" dirty="0" smtClean="0">
                <a:solidFill>
                  <a:srgbClr val="0000FF"/>
                </a:solidFill>
              </a:rPr>
              <a:t>air trajectory</a:t>
            </a:r>
            <a:r>
              <a:rPr lang="en-US" dirty="0" smtClean="0"/>
              <a:t> is a trajectory flown with respect to the moving </a:t>
            </a:r>
            <a:r>
              <a:rPr lang="en-US" dirty="0" err="1" smtClean="0"/>
              <a:t>airmass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corresponding </a:t>
            </a:r>
            <a:r>
              <a:rPr lang="en-US" i="1" dirty="0" smtClean="0">
                <a:solidFill>
                  <a:srgbClr val="0000FF"/>
                </a:solidFill>
              </a:rPr>
              <a:t>ground trajectory</a:t>
            </a:r>
            <a:r>
              <a:rPr lang="en-US" dirty="0" smtClean="0"/>
              <a:t> is the 3D projection with respect to the ground frame of reference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0000FF"/>
                </a:solidFill>
              </a:rPr>
              <a:t>no-wind air trajectory</a:t>
            </a:r>
            <a:r>
              <a:rPr lang="en-US" dirty="0" smtClean="0"/>
              <a:t> is not corrected for wind and might take an aircraft away from the target runway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0000FF"/>
                </a:solidFill>
              </a:rPr>
              <a:t>wind-aware air trajectory</a:t>
            </a:r>
            <a:r>
              <a:rPr lang="en-US" dirty="0" smtClean="0"/>
              <a:t> is corrected for wind so that it can lead an aircraft to a runway in the presence of wind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03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Background-Dynamic </a:t>
            </a:r>
            <a:r>
              <a:rPr lang="en-US" dirty="0"/>
              <a:t>Data-Driven Avionics Systems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74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To facilitate development of smarter (flight) data streaming systems,</a:t>
            </a:r>
            <a:r>
              <a:rPr kumimoji="1" lang="ja-JP" altLang="en-US" sz="2800" dirty="0"/>
              <a:t> </a:t>
            </a:r>
            <a:r>
              <a:rPr kumimoji="1" lang="en-US" altLang="ja-JP" sz="2800" dirty="0" smtClean="0"/>
              <a:t>we investigate:</a:t>
            </a:r>
          </a:p>
          <a:p>
            <a:pPr marL="731520" lvl="1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kumimoji="1" lang="en-US" altLang="ja-JP" sz="2400" dirty="0" smtClean="0">
                <a:solidFill>
                  <a:srgbClr val="000000"/>
                </a:solidFill>
              </a:rPr>
              <a:t>Programming technology to facilitate modeling spatio-temporal data streaming applications</a:t>
            </a:r>
          </a:p>
          <a:p>
            <a:pPr marL="1005840" lvl="2" indent="-457200">
              <a:buClr>
                <a:schemeClr val="accent1"/>
              </a:buClr>
              <a:buSzPct val="100000"/>
            </a:pPr>
            <a:r>
              <a:rPr kumimoji="1" lang="en-US" altLang="ja-JP" sz="2400" b="1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PILOTS</a:t>
            </a:r>
            <a:r>
              <a:rPr kumimoji="1" lang="en-US" altLang="ja-JP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sz="22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2200" dirty="0" err="1" smtClean="0">
                <a:sym typeface="Wingdings" panose="05000000000000000000" pitchFamily="2" charset="2"/>
              </a:rPr>
              <a:t>rogramm</a:t>
            </a:r>
            <a:r>
              <a:rPr kumimoji="1" lang="en-US" altLang="ja-JP" sz="22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I</a:t>
            </a:r>
            <a:r>
              <a:rPr kumimoji="1" lang="en-US" altLang="ja-JP" sz="2200" dirty="0" err="1" smtClean="0">
                <a:sym typeface="Wingdings" panose="05000000000000000000" pitchFamily="2" charset="2"/>
              </a:rPr>
              <a:t>ng</a:t>
            </a:r>
            <a:r>
              <a:rPr kumimoji="1" lang="en-US" altLang="ja-JP" sz="22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2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L</a:t>
            </a:r>
            <a:r>
              <a:rPr kumimoji="1" lang="en-US" altLang="ja-JP" sz="2200" dirty="0" smtClean="0">
                <a:sym typeface="Wingdings" panose="05000000000000000000" pitchFamily="2" charset="2"/>
              </a:rPr>
              <a:t>anguage for </a:t>
            </a:r>
            <a:r>
              <a:rPr kumimoji="1" lang="en-US" altLang="ja-JP" sz="2200" dirty="0" err="1" smtClean="0">
                <a:sym typeface="Wingdings" panose="05000000000000000000" pitchFamily="2" charset="2"/>
              </a:rPr>
              <a:t>spati</a:t>
            </a:r>
            <a:r>
              <a:rPr kumimoji="1" lang="en-US" altLang="ja-JP" sz="2200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kumimoji="1" lang="en-US" altLang="ja-JP" sz="22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2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kumimoji="1" lang="en-US" altLang="ja-JP" sz="2200" dirty="0" smtClean="0">
                <a:sym typeface="Wingdings" panose="05000000000000000000" pitchFamily="2" charset="2"/>
              </a:rPr>
              <a:t>emporal data </a:t>
            </a:r>
            <a:r>
              <a:rPr kumimoji="1" lang="en-US" altLang="ja-JP" sz="22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S</a:t>
            </a:r>
            <a:r>
              <a:rPr kumimoji="1" lang="en-US" altLang="ja-JP" sz="2200" dirty="0" smtClean="0">
                <a:sym typeface="Wingdings" panose="05000000000000000000" pitchFamily="2" charset="2"/>
              </a:rPr>
              <a:t>treaming applications)</a:t>
            </a:r>
            <a:endParaRPr kumimoji="1" lang="en-US" altLang="ja-JP" sz="2200" dirty="0" smtClean="0"/>
          </a:p>
          <a:p>
            <a:pPr marL="731520" lvl="1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kumimoji="1" lang="en-US" altLang="ja-JP" sz="2400" dirty="0" smtClean="0">
                <a:solidFill>
                  <a:srgbClr val="000000"/>
                </a:solidFill>
              </a:rPr>
              <a:t>Error detection using </a:t>
            </a:r>
            <a:r>
              <a:rPr kumimoji="1" lang="en-US" altLang="ja-JP" sz="2400" i="1" dirty="0">
                <a:solidFill>
                  <a:srgbClr val="0000FF"/>
                </a:solidFill>
              </a:rPr>
              <a:t>e</a:t>
            </a:r>
            <a:r>
              <a:rPr kumimoji="1" lang="en-US" altLang="ja-JP" sz="2400" i="1" dirty="0" smtClean="0">
                <a:solidFill>
                  <a:srgbClr val="0000FF"/>
                </a:solidFill>
              </a:rPr>
              <a:t>rror signatures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and </a:t>
            </a:r>
            <a:br>
              <a:rPr kumimoji="1" lang="en-US" altLang="ja-JP" sz="2400" dirty="0" smtClean="0">
                <a:solidFill>
                  <a:srgbClr val="000000"/>
                </a:solidFill>
              </a:rPr>
            </a:br>
            <a:r>
              <a:rPr kumimoji="1" lang="en-US" altLang="ja-JP" sz="2400" dirty="0" smtClean="0">
                <a:solidFill>
                  <a:srgbClr val="000000"/>
                </a:solidFill>
              </a:rPr>
              <a:t>error correction based on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i="1" dirty="0" smtClean="0">
                <a:solidFill>
                  <a:srgbClr val="0000FF"/>
                </a:solidFill>
              </a:rPr>
              <a:t>data redundancy</a:t>
            </a:r>
            <a:endParaRPr kumimoji="1" lang="zh-CN" altLang="en-US" sz="2400" i="1" dirty="0" smtClean="0">
              <a:solidFill>
                <a:srgbClr val="0000FF"/>
              </a:solidFill>
            </a:endParaRPr>
          </a:p>
          <a:p>
            <a:pPr marL="731520" lvl="1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kumimoji="1" lang="en-US" altLang="ja-JP" sz="2400" i="1" dirty="0">
                <a:solidFill>
                  <a:schemeClr val="tx1"/>
                </a:solidFill>
              </a:rPr>
              <a:t>Machine </a:t>
            </a:r>
            <a:r>
              <a:rPr kumimoji="1" lang="en-US" altLang="ja-JP" sz="2400" i="1" dirty="0" smtClean="0">
                <a:solidFill>
                  <a:schemeClr val="tx1"/>
                </a:solidFill>
              </a:rPr>
              <a:t>learning </a:t>
            </a:r>
            <a:r>
              <a:rPr kumimoji="1" lang="en-US" altLang="ja-JP" sz="2400" dirty="0">
                <a:solidFill>
                  <a:schemeClr val="tx1"/>
                </a:solidFill>
              </a:rPr>
              <a:t>techniques to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infer</a:t>
            </a:r>
          </a:p>
          <a:p>
            <a:pPr marL="274320" lvl="1" indent="0">
              <a:buClr>
                <a:schemeClr val="accent1"/>
              </a:buClr>
              <a:buSzPct val="100000"/>
              <a:buNone/>
            </a:pPr>
            <a:r>
              <a:rPr kumimoji="1" lang="en-US" altLang="ja-JP" sz="2400" b="0" dirty="0">
                <a:solidFill>
                  <a:schemeClr val="tx1"/>
                </a:solidFill>
              </a:rPr>
              <a:t> </a:t>
            </a:r>
            <a:r>
              <a:rPr kumimoji="1" lang="en-US" altLang="ja-JP" sz="2400" b="0" dirty="0" smtClean="0">
                <a:solidFill>
                  <a:schemeClr val="tx1"/>
                </a:solidFill>
              </a:rPr>
              <a:t>   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relationships from</a:t>
            </a:r>
            <a:r>
              <a:rPr kumimoji="1" lang="zh-CN" altLang="en-US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data</a:t>
            </a:r>
          </a:p>
          <a:p>
            <a:pPr lvl="2">
              <a:buClr>
                <a:schemeClr val="accent1"/>
              </a:buClr>
              <a:buSzPct val="100000"/>
            </a:pPr>
            <a:r>
              <a:rPr kumimoji="1" lang="en-US" altLang="ja-JP" sz="2200" b="1" dirty="0" smtClean="0"/>
              <a:t>Offline supervised training</a:t>
            </a:r>
          </a:p>
          <a:p>
            <a:pPr lvl="2">
              <a:buClr>
                <a:schemeClr val="accent1"/>
              </a:buClr>
              <a:buSzPct val="100000"/>
            </a:pPr>
            <a:r>
              <a:rPr kumimoji="1" lang="en-US" altLang="ja-JP" sz="2200" b="1" dirty="0" smtClean="0"/>
              <a:t>Online </a:t>
            </a:r>
            <a:r>
              <a:rPr kumimoji="1" lang="en-US" altLang="ja-JP" sz="2200" b="1" dirty="0"/>
              <a:t>p</a:t>
            </a:r>
            <a:r>
              <a:rPr kumimoji="1" lang="en-US" altLang="ja-JP" sz="2200" b="1" dirty="0" smtClean="0"/>
              <a:t>rediction and learning</a:t>
            </a:r>
            <a:endParaRPr kumimoji="1" lang="en-US" altLang="ja-JP" sz="2200" b="1" i="1" dirty="0" smtClean="0"/>
          </a:p>
        </p:txBody>
      </p:sp>
      <p:pic>
        <p:nvPicPr>
          <p:cNvPr id="7" name="Picture 3" descr="C:\Users\shigeru\AppData\Local\Microsoft\Windows\Temporary Internet Files\Content.IE5\1EJSY5Z4\MC9002310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3689"/>
            <a:ext cx="2209800" cy="2157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A wind-aware trajectory is a trajectory to a </a:t>
            </a:r>
            <a:r>
              <a:rPr lang="en-US" i="1" dirty="0" smtClean="0">
                <a:solidFill>
                  <a:srgbClr val="0000FF"/>
                </a:solidFill>
              </a:rPr>
              <a:t>virtual runway</a:t>
            </a:r>
            <a:r>
              <a:rPr lang="en-US" dirty="0" smtClean="0"/>
              <a:t>, the ground trajectory of which can bring an aircraft to the position of the actual </a:t>
            </a:r>
            <a:r>
              <a:rPr lang="en-US" dirty="0" smtClean="0">
                <a:solidFill>
                  <a:srgbClr val="009900"/>
                </a:solidFill>
              </a:rPr>
              <a:t>target runway</a:t>
            </a:r>
            <a:r>
              <a:rPr lang="en-US" dirty="0" smtClean="0"/>
              <a:t>, in the 3D space.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virtual runway </a:t>
            </a:r>
            <a:r>
              <a:rPr lang="en-US" dirty="0" smtClean="0"/>
              <a:t>is a point lying in the </a:t>
            </a:r>
            <a:r>
              <a:rPr lang="en-US" i="1" dirty="0" smtClean="0">
                <a:solidFill>
                  <a:srgbClr val="0000FF"/>
                </a:solidFill>
              </a:rPr>
              <a:t>upwind direction</a:t>
            </a:r>
            <a:r>
              <a:rPr lang="en-US" dirty="0" smtClean="0"/>
              <a:t> from the </a:t>
            </a:r>
            <a:r>
              <a:rPr lang="en-US" dirty="0" smtClean="0">
                <a:solidFill>
                  <a:srgbClr val="009900"/>
                </a:solidFill>
              </a:rPr>
              <a:t>target runway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01556"/>
            <a:ext cx="3456384" cy="27369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27784" y="3014700"/>
            <a:ext cx="1296144" cy="199847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1720" y="3356992"/>
            <a:ext cx="3960440" cy="1656184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In the presence of horizontal wind, the </a:t>
            </a:r>
            <a:r>
              <a:rPr lang="en-US" i="1" dirty="0" smtClean="0">
                <a:solidFill>
                  <a:srgbClr val="0000FF"/>
                </a:solidFill>
              </a:rPr>
              <a:t>effective baseline glide ratio (</a:t>
            </a:r>
            <a:r>
              <a:rPr lang="en-US" i="1" dirty="0" err="1" smtClean="0">
                <a:solidFill>
                  <a:srgbClr val="0000FF"/>
                </a:solidFill>
              </a:rPr>
              <a:t>g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e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with respect to the ground is different from the aerodynamic baseline glide ratio (</a:t>
            </a:r>
            <a:r>
              <a:rPr lang="en-US" i="1" dirty="0" smtClean="0"/>
              <a:t>g</a:t>
            </a:r>
            <a:r>
              <a:rPr lang="en-US" i="1" baseline="-25000" dirty="0"/>
              <a:t>0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258A20"/>
                </a:solidFill>
              </a:rPr>
              <a:t>the rate of descent remains unaffected</a:t>
            </a:r>
            <a:r>
              <a:rPr lang="en-US" dirty="0" smtClean="0"/>
              <a:t> by horizontal wind as it has no vertical component.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86746"/>
            <a:ext cx="1920550" cy="8074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3455" r="7715" b="12706"/>
          <a:stretch/>
        </p:blipFill>
        <p:spPr>
          <a:xfrm>
            <a:off x="2627784" y="4147003"/>
            <a:ext cx="4023360" cy="21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conditions need to be met by a valid wind-aware trajectory: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romanUcPeriod"/>
            </a:pPr>
            <a:r>
              <a:rPr lang="en-US" i="1" dirty="0">
                <a:solidFill>
                  <a:srgbClr val="0000FF"/>
                </a:solidFill>
              </a:rPr>
              <a:t>The trajectory must be able to bring </a:t>
            </a:r>
            <a:r>
              <a:rPr lang="en-US" i="1" dirty="0" smtClean="0">
                <a:solidFill>
                  <a:srgbClr val="0000FF"/>
                </a:solidFill>
              </a:rPr>
              <a:t>the aircraft </a:t>
            </a:r>
            <a:r>
              <a:rPr lang="en-US" i="1" dirty="0">
                <a:solidFill>
                  <a:srgbClr val="0000FF"/>
                </a:solidFill>
              </a:rPr>
              <a:t>down to the altitude of the runway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endParaRPr lang="en-US" i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i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i="1" dirty="0">
                <a:solidFill>
                  <a:srgbClr val="0000FF"/>
                </a:solidFill>
              </a:rPr>
              <a:t>The end of the trajectory must meet </a:t>
            </a:r>
            <a:r>
              <a:rPr lang="en-US" i="1" dirty="0" smtClean="0">
                <a:solidFill>
                  <a:srgbClr val="0000FF"/>
                </a:solidFill>
              </a:rPr>
              <a:t>the coordinates </a:t>
            </a:r>
            <a:r>
              <a:rPr lang="en-US" i="1" dirty="0">
                <a:solidFill>
                  <a:srgbClr val="0000FF"/>
                </a:solidFill>
              </a:rPr>
              <a:t>of the runway in the two-dimensional space.</a:t>
            </a: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Therefore, in order to compute valid trajectories, we make the following assumptions: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aircraft always flies with the best gliding airspeed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For each segment in an air trajectory, time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required to </a:t>
            </a:r>
            <a:r>
              <a:rPr lang="en-US" dirty="0">
                <a:solidFill>
                  <a:srgbClr val="0000FF"/>
                </a:solidFill>
              </a:rPr>
              <a:t>fly that segment with respect to the </a:t>
            </a:r>
            <a:r>
              <a:rPr lang="en-US" dirty="0" err="1">
                <a:solidFill>
                  <a:srgbClr val="0000FF"/>
                </a:solidFill>
              </a:rPr>
              <a:t>airmass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aircraft follows each segment of the air trajectory </a:t>
            </a:r>
            <a:r>
              <a:rPr lang="en-US" dirty="0" smtClean="0">
                <a:solidFill>
                  <a:srgbClr val="0000FF"/>
                </a:solidFill>
              </a:rPr>
              <a:t>for time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Assumptions </a:t>
            </a:r>
            <a:r>
              <a:rPr lang="en-US" dirty="0"/>
              <a:t>1, 2 and 3 imply that a ground trajectory will </a:t>
            </a:r>
            <a:r>
              <a:rPr lang="en-US" dirty="0" smtClean="0"/>
              <a:t>lose exactly </a:t>
            </a:r>
            <a:r>
              <a:rPr lang="en-US" dirty="0"/>
              <a:t>the same amount of altitude as the corresponding </a:t>
            </a:r>
            <a:r>
              <a:rPr lang="en-US" dirty="0" smtClean="0"/>
              <a:t>air trajectory </a:t>
            </a:r>
            <a:r>
              <a:rPr lang="en-US" dirty="0"/>
              <a:t>since </a:t>
            </a:r>
            <a:r>
              <a:rPr lang="en-US" dirty="0" smtClean="0"/>
              <a:t>time </a:t>
            </a:r>
            <a:r>
              <a:rPr lang="en-US" dirty="0"/>
              <a:t>in air is equal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258A20"/>
                </a:solidFill>
              </a:rPr>
              <a:t>ensuring Condition 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problem is thus reduced to finding a virtual runway such that </a:t>
            </a:r>
            <a:r>
              <a:rPr lang="en-US" dirty="0" smtClean="0">
                <a:solidFill>
                  <a:srgbClr val="258A20"/>
                </a:solidFill>
              </a:rPr>
              <a:t>Condition II holds true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propose an analytical solution for calculating the virtual runway for trajectories where the </a:t>
            </a:r>
            <a:r>
              <a:rPr lang="en-US" dirty="0" err="1" smtClean="0"/>
              <a:t>Dubins</a:t>
            </a:r>
            <a:r>
              <a:rPr lang="en-US" dirty="0" smtClean="0"/>
              <a:t> path segment is of the form </a:t>
            </a:r>
            <a:r>
              <a:rPr lang="en-US" i="1" dirty="0" smtClean="0">
                <a:solidFill>
                  <a:srgbClr val="0000FF"/>
                </a:solidFill>
              </a:rPr>
              <a:t>Right-Straight-Right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0000FF"/>
                </a:solidFill>
              </a:rPr>
              <a:t>Left-Straight-Left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We also propose a heuristic iterative solution for cases that are not covered by our analytical formula.</a:t>
            </a:r>
          </a:p>
          <a:p>
            <a:endParaRPr lang="en-US" dirty="0"/>
          </a:p>
          <a:p>
            <a:r>
              <a:rPr lang="en-US" dirty="0" smtClean="0"/>
              <a:t>We were able to generate wind-aware trajectories in under </a:t>
            </a:r>
            <a:r>
              <a:rPr lang="en-US" dirty="0" smtClean="0">
                <a:solidFill>
                  <a:srgbClr val="0000FF"/>
                </a:solidFill>
              </a:rPr>
              <a:t>50 milliseconds </a:t>
            </a:r>
            <a:r>
              <a:rPr lang="en-US" dirty="0"/>
              <a:t>on an </a:t>
            </a:r>
            <a:r>
              <a:rPr lang="en-US" dirty="0" smtClean="0"/>
              <a:t>Intel Core </a:t>
            </a:r>
            <a:r>
              <a:rPr lang="en-US" dirty="0"/>
              <a:t>i7-7500U CPU - 2.70GHz.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060848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33239"/>
            <a:ext cx="6732418" cy="444403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5877706"/>
            <a:ext cx="8640960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Heuristic iterative algorithm.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4464" y="2060847"/>
            <a:ext cx="1246297" cy="93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" y="1574570"/>
            <a:ext cx="4200765" cy="3150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04" y="1574570"/>
            <a:ext cx="4257776" cy="315057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085618"/>
            <a:ext cx="8640960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Wind-aware trajectory from 5000 feet in 40 knots West-wind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5085184"/>
            <a:ext cx="8640960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Wind-aware trajectory from 5000 feet in 40 knots West-wind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4464" y="2060847"/>
            <a:ext cx="1246297" cy="93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085618"/>
            <a:ext cx="8640960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Wind-aware trajectory from 8000 feet in 40 knots West-wind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8" y="1639527"/>
            <a:ext cx="4219824" cy="3164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639528"/>
            <a:ext cx="4249877" cy="3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4464" y="2060847"/>
            <a:ext cx="1246297" cy="93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085618"/>
            <a:ext cx="8640960" cy="503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600" b="0" u="sng" dirty="0" smtClean="0"/>
              <a:t>Wind-aware trajectory from 10000 feet in 40 knots West-wind</a:t>
            </a:r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sz="1400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 smtClean="0"/>
          </a:p>
          <a:p>
            <a:pPr marL="0" indent="0" algn="ctr">
              <a:buFont typeface="Wingdings 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0" y="1567071"/>
            <a:ext cx="4114754" cy="3086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7071"/>
            <a:ext cx="4281921" cy="30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Airways Flight 1549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01056" cy="464347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Need for real-time decision support: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 Airways flight 1549</a:t>
            </a:r>
          </a:p>
          <a:p>
            <a:pPr marL="457200" lvl="1" indent="0"/>
            <a:r>
              <a:rPr lang="en-US" dirty="0" smtClean="0"/>
              <a:t>Caused by birds strike damaging both engines</a:t>
            </a:r>
          </a:p>
          <a:p>
            <a:pPr marL="457200" lvl="1" indent="0"/>
            <a:r>
              <a:rPr lang="en-US" dirty="0" smtClean="0"/>
              <a:t>The pilots successfully ditched in the Hudson river</a:t>
            </a:r>
          </a:p>
          <a:p>
            <a:pPr marL="0" indent="0"/>
            <a:endParaRPr lang="en-US" dirty="0" smtClean="0"/>
          </a:p>
        </p:txBody>
      </p:sp>
      <p:pic>
        <p:nvPicPr>
          <p:cNvPr id="9" name="Picture 8" descr="c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284984"/>
            <a:ext cx="3363828" cy="1939086"/>
          </a:xfrm>
          <a:prstGeom prst="rect">
            <a:avLst/>
          </a:prstGeom>
        </p:spPr>
      </p:pic>
      <p:pic>
        <p:nvPicPr>
          <p:cNvPr id="10" name="Picture 9" descr="wikiped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62926"/>
            <a:ext cx="3930801" cy="3439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6446" y="5285258"/>
            <a:ext cx="2991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/>
              <a:t>                                  Image courtesy: cnn.com</a:t>
            </a:r>
            <a:endParaRPr lang="en-IN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6165304"/>
            <a:ext cx="2991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/>
              <a:t>                                  Image courtesy: wikipedia.com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28261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smtClean="0">
                <a:solidFill>
                  <a:srgbClr val="0000FF"/>
                </a:solidFill>
              </a:rPr>
              <a:t>Wind-Aware</a:t>
            </a:r>
            <a:r>
              <a:rPr lang="en-US" dirty="0" smtClean="0"/>
              <a:t>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4464" y="2060847"/>
            <a:ext cx="1246297" cy="93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63314" cy="49685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085617"/>
            <a:ext cx="8640960" cy="12157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successfully generated a </a:t>
            </a:r>
            <a:r>
              <a:rPr lang="en-US" i="1" dirty="0">
                <a:solidFill>
                  <a:srgbClr val="258A20"/>
                </a:solidFill>
              </a:rPr>
              <a:t>wind-aware trajectory to LGA31 from an altitude of 3850 feet, assisted by a 30 knots North-wind,</a:t>
            </a:r>
            <a:r>
              <a:rPr lang="en-US" dirty="0"/>
              <a:t> even though a </a:t>
            </a:r>
            <a:r>
              <a:rPr lang="en-US" i="1" dirty="0">
                <a:solidFill>
                  <a:srgbClr val="FF0000"/>
                </a:solidFill>
              </a:rPr>
              <a:t>no-wind trajectory in the same configuration was not possible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1" y="1527763"/>
            <a:ext cx="4269067" cy="320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8908"/>
            <a:ext cx="4305115" cy="32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With a proper </a:t>
            </a:r>
            <a:r>
              <a:rPr lang="en-US" i="1" dirty="0" smtClean="0"/>
              <a:t>wind model</a:t>
            </a:r>
            <a:r>
              <a:rPr lang="en-US" dirty="0" smtClean="0"/>
              <a:t>, it is possible to design </a:t>
            </a:r>
            <a:r>
              <a:rPr lang="en-US" i="1" dirty="0" smtClean="0"/>
              <a:t>prediction based dynamic data-driven systems</a:t>
            </a:r>
            <a:r>
              <a:rPr lang="en-US" dirty="0" smtClean="0"/>
              <a:t> that can generate </a:t>
            </a:r>
            <a:r>
              <a:rPr lang="en-US" i="1" dirty="0" smtClean="0">
                <a:solidFill>
                  <a:srgbClr val="009900"/>
                </a:solidFill>
              </a:rPr>
              <a:t>wind-aware 3D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9900"/>
                </a:solidFill>
              </a:rPr>
              <a:t>trajectories</a:t>
            </a:r>
            <a:r>
              <a:rPr lang="en-US" dirty="0" smtClean="0"/>
              <a:t> in the event of a loss-of-thrust scenario.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Trajectories generated are of the </a:t>
            </a:r>
            <a:r>
              <a:rPr lang="en-US" i="1" dirty="0" smtClean="0">
                <a:solidFill>
                  <a:srgbClr val="009900"/>
                </a:solidFill>
              </a:rPr>
              <a:t>highest fidelity</a:t>
            </a:r>
            <a:r>
              <a:rPr lang="en-US" dirty="0" smtClean="0"/>
              <a:t> since they take into consideration </a:t>
            </a:r>
            <a:r>
              <a:rPr lang="en-US" i="1" dirty="0" smtClean="0"/>
              <a:t>the capabilities of the damaged aircraft and the prevailing wind conditions </a:t>
            </a:r>
            <a:r>
              <a:rPr lang="en-US" dirty="0" smtClean="0"/>
              <a:t>during an actual emergency.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It allows us to compute </a:t>
            </a:r>
            <a:r>
              <a:rPr lang="en-US" i="1" dirty="0" smtClean="0">
                <a:solidFill>
                  <a:srgbClr val="009900"/>
                </a:solidFill>
              </a:rPr>
              <a:t>wind-assisted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9900"/>
                </a:solidFill>
              </a:rPr>
              <a:t>trajectories</a:t>
            </a:r>
            <a:r>
              <a:rPr lang="en-US" dirty="0" smtClean="0"/>
              <a:t> when </a:t>
            </a:r>
            <a:r>
              <a:rPr lang="en-US" dirty="0" smtClean="0">
                <a:solidFill>
                  <a:srgbClr val="FF0000"/>
                </a:solidFill>
              </a:rPr>
              <a:t>no-wind trajectories are not possible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Considering wind in the </a:t>
            </a:r>
            <a:r>
              <a:rPr lang="en-US" i="1" dirty="0"/>
              <a:t>trajectory generation phase </a:t>
            </a:r>
            <a:r>
              <a:rPr lang="en-US" dirty="0"/>
              <a:t>itself </a:t>
            </a:r>
            <a:r>
              <a:rPr lang="en-US" dirty="0" smtClean="0"/>
              <a:t>may </a:t>
            </a:r>
            <a:r>
              <a:rPr lang="en-US" i="1" dirty="0" smtClean="0">
                <a:solidFill>
                  <a:srgbClr val="009900"/>
                </a:solidFill>
              </a:rPr>
              <a:t>present new wind-assisted options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reject options rendered infeasible by wind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49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5026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Download open-source PILOTS at:</a:t>
            </a: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http://wcl.cs.rpi.edu/pilots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 smtClean="0"/>
              <a:t>Partial support from:</a:t>
            </a:r>
          </a:p>
          <a:p>
            <a:pPr marL="0" indent="0" algn="ctr">
              <a:buNone/>
            </a:pPr>
            <a:r>
              <a:rPr lang="en-US" sz="2200" dirty="0" smtClean="0"/>
              <a:t>Air Force Office of Scientific Research </a:t>
            </a:r>
          </a:p>
          <a:p>
            <a:pPr marL="0" indent="0" algn="ctr">
              <a:buNone/>
            </a:pPr>
            <a:r>
              <a:rPr lang="en-US" sz="2200" dirty="0" smtClean="0"/>
              <a:t>DDDAS Program</a:t>
            </a:r>
          </a:p>
          <a:p>
            <a:pPr marL="0" indent="0" algn="ctr">
              <a:buNone/>
            </a:pPr>
            <a:r>
              <a:rPr lang="en-US" sz="2200" dirty="0" smtClean="0"/>
              <a:t>Dr. Frederica </a:t>
            </a:r>
            <a:r>
              <a:rPr lang="en-US" sz="2200" dirty="0" err="1" smtClean="0"/>
              <a:t>Darema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(AFOSR Grant No. FA9550-11-1-0332, </a:t>
            </a:r>
            <a:r>
              <a:rPr lang="en-US" dirty="0">
                <a:latin typeface="Calibri" charset="0"/>
              </a:rPr>
              <a:t>FA9550-15-1-0214</a:t>
            </a:r>
            <a:r>
              <a:rPr lang="en-US" sz="2200" dirty="0" smtClean="0"/>
              <a:t>),</a:t>
            </a:r>
          </a:p>
          <a:p>
            <a:pPr marL="0" indent="0" algn="ctr">
              <a:buNone/>
            </a:pPr>
            <a:r>
              <a:rPr lang="en-US" dirty="0" smtClean="0"/>
              <a:t>National Science Foundation</a:t>
            </a:r>
          </a:p>
          <a:p>
            <a:pPr marL="0" indent="0" algn="ctr">
              <a:buNone/>
            </a:pPr>
            <a:r>
              <a:rPr lang="en-US" sz="2200" dirty="0" smtClean="0"/>
              <a:t>EAGER/Dynamic Data Program</a:t>
            </a:r>
          </a:p>
          <a:p>
            <a:pPr marL="0" indent="0" algn="ctr">
              <a:buNone/>
            </a:pPr>
            <a:r>
              <a:rPr lang="en-US" dirty="0" smtClean="0"/>
              <a:t>(NSF Grant No. ECCS 1462342)</a:t>
            </a:r>
            <a:r>
              <a:rPr lang="en-US" dirty="0"/>
              <a:t>,</a:t>
            </a:r>
            <a:endParaRPr lang="en-US" sz="2200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PDCS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3000146" cy="3886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15000" y="1447800"/>
            <a:ext cx="7620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5943600"/>
            <a:ext cx="21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MIT Press, June 2013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611868"/>
            <a:ext cx="200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Consider textbook: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Extra Slides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74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Baseline Glide Ratio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0352" y="6315416"/>
            <a:ext cx="457200" cy="441325"/>
          </a:xfrm>
        </p:spPr>
        <p:txBody>
          <a:bodyPr/>
          <a:lstStyle/>
          <a:p>
            <a:fld id="{A54BA002-BC84-4556-89EC-6AAD3866AF3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6142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Calculation of baseline glide ratio in the </a:t>
            </a:r>
            <a:r>
              <a:rPr lang="en-US" sz="2000" dirty="0" smtClean="0">
                <a:solidFill>
                  <a:srgbClr val="0070C0"/>
                </a:solidFill>
              </a:rPr>
              <a:t>MODEL REFINEMENT</a:t>
            </a:r>
            <a:r>
              <a:rPr lang="en-US" sz="2000" dirty="0" smtClean="0"/>
              <a:t> component: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562898" y="2420888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, </a:t>
            </a:r>
            <a:r>
              <a:rPr lang="en-US" dirty="0" smtClean="0"/>
              <a:t>v</a:t>
            </a:r>
            <a:r>
              <a:rPr lang="en-US" baseline="-25000" dirty="0" smtClean="0"/>
              <a:t>t-1, </a:t>
            </a:r>
            <a:r>
              <a:rPr lang="en-US" dirty="0" smtClean="0"/>
              <a:t>v</a:t>
            </a:r>
            <a:r>
              <a:rPr lang="en-US" baseline="-25000" dirty="0" smtClean="0"/>
              <a:t>t-2, </a:t>
            </a:r>
            <a:r>
              <a:rPr lang="en-US" dirty="0" smtClean="0"/>
              <a:t>v</a:t>
            </a:r>
            <a:r>
              <a:rPr lang="en-US" baseline="-25000" dirty="0" smtClean="0"/>
              <a:t>t-3,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0651" y="2132856"/>
            <a:ext cx="12241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Horizontal distance covered in previous 4 seconds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562898" y="4682288"/>
            <a:ext cx="5760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baseline="-25000" dirty="0"/>
              <a:t>, </a:t>
            </a:r>
            <a:r>
              <a:rPr lang="en-US" dirty="0" smtClean="0"/>
              <a:t>z</a:t>
            </a:r>
            <a:r>
              <a:rPr lang="en-US" baseline="-25000" dirty="0" smtClean="0"/>
              <a:t>t-1</a:t>
            </a:r>
            <a:r>
              <a:rPr lang="en-US" baseline="-25000" dirty="0"/>
              <a:t>, </a:t>
            </a:r>
            <a:r>
              <a:rPr lang="en-US" dirty="0" smtClean="0"/>
              <a:t>z</a:t>
            </a:r>
            <a:r>
              <a:rPr lang="en-US" baseline="-25000" dirty="0" smtClean="0"/>
              <a:t>t-2</a:t>
            </a:r>
            <a:r>
              <a:rPr lang="en-US" baseline="-25000" dirty="0"/>
              <a:t>, </a:t>
            </a:r>
            <a:r>
              <a:rPr lang="en-US" dirty="0" smtClean="0"/>
              <a:t>z</a:t>
            </a:r>
            <a:r>
              <a:rPr lang="en-US" baseline="-25000" dirty="0" smtClean="0"/>
              <a:t>t-3</a:t>
            </a:r>
            <a:r>
              <a:rPr lang="en-US" baseline="-25000" dirty="0"/>
              <a:t>,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651" y="4499392"/>
            <a:ext cx="1224136" cy="158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Altitude loss in previous 4 seconds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5996" y="3212976"/>
            <a:ext cx="956363" cy="146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Observed Baseline Glide ratio at time instant t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4138962" y="2996952"/>
            <a:ext cx="561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8962" y="5373216"/>
            <a:ext cx="561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00851" y="4039461"/>
            <a:ext cx="355146" cy="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</p:cNvCxnSpPr>
          <p:nvPr/>
        </p:nvCxnSpPr>
        <p:spPr>
          <a:xfrm>
            <a:off x="5924787" y="2996952"/>
            <a:ext cx="576064" cy="1043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3"/>
          </p:cNvCxnSpPr>
          <p:nvPr/>
        </p:nvCxnSpPr>
        <p:spPr>
          <a:xfrm flipV="1">
            <a:off x="5924787" y="4040535"/>
            <a:ext cx="561689" cy="125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468841" y="3459218"/>
            <a:ext cx="868990" cy="1223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Aircraft sensors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67744" y="4070753"/>
            <a:ext cx="699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87824" y="2996952"/>
            <a:ext cx="0" cy="2297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84912" y="2996952"/>
            <a:ext cx="5779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84913" y="5294356"/>
            <a:ext cx="5779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Baseline Glide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3204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Calculation of baseline glide ratio in the </a:t>
            </a:r>
            <a:r>
              <a:rPr lang="en-US" sz="2400" dirty="0">
                <a:solidFill>
                  <a:srgbClr val="0070C0"/>
                </a:solidFill>
              </a:rPr>
              <a:t>MODEL REFINEMENT</a:t>
            </a:r>
            <a:r>
              <a:rPr lang="en-US" sz="2400" dirty="0"/>
              <a:t> component: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348880"/>
            <a:ext cx="72008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9944" y="2501280"/>
            <a:ext cx="72008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2344" y="2653680"/>
            <a:ext cx="72008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4744" y="2806080"/>
            <a:ext cx="72008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77144" y="2958480"/>
            <a:ext cx="72008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29544" y="3110880"/>
            <a:ext cx="72008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 smtClean="0"/>
              <a:t>i-1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40024" y="2204864"/>
            <a:ext cx="783704" cy="84486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64488" y="6165304"/>
            <a:ext cx="184731" cy="369332"/>
          </a:xfrm>
          <a:prstGeom prst="rect">
            <a:avLst/>
          </a:prstGeom>
          <a:blipFill rotWithShape="1">
            <a:blip r:embed="rId2"/>
            <a:stretch>
              <a:fillRect l="-1027" t="-2000" b="-20000"/>
            </a:stretch>
          </a:blipFill>
        </p:spPr>
        <p:txBody>
          <a:bodyPr wrap="none" rtlCol="0">
            <a:spAutoFit/>
          </a:bodyPr>
          <a:lstStyle/>
          <a:p>
            <a:endParaRPr lang="en-US" dirty="0">
              <a:noFill/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589584" y="2246294"/>
            <a:ext cx="478904" cy="5099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Latin Modern Math" panose="02000503000000000000" pitchFamily="50" charset="0"/>
                <a:ea typeface="Latin Modern Math" panose="02000503000000000000" pitchFamily="50" charset="0"/>
              </a:rPr>
              <a:t>𝝎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23728" y="350692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3449960" y="2958480"/>
            <a:ext cx="1845991" cy="114818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Is standard deviation in </a:t>
            </a:r>
            <a:r>
              <a:rPr lang="en-US" dirty="0">
                <a:latin typeface="Latin Modern Math" panose="02000503000000000000" pitchFamily="50" charset="0"/>
                <a:ea typeface="Latin Modern Math" panose="02000503000000000000" pitchFamily="50" charset="0"/>
              </a:rPr>
              <a:t>𝝎</a:t>
            </a:r>
            <a:endParaRPr lang="en-US" dirty="0"/>
          </a:p>
          <a:p>
            <a:pPr marL="0" indent="0">
              <a:buNone/>
            </a:pPr>
            <a:r>
              <a:rPr lang="en-US" b="0" dirty="0" smtClean="0"/>
              <a:t>       &lt; </a:t>
            </a:r>
            <a:r>
              <a:rPr lang="en-US" b="0" dirty="0" smtClean="0">
                <a:latin typeface="Latin Modern Math" panose="02000503000000000000" pitchFamily="50" charset="0"/>
                <a:ea typeface="Latin Modern Math" panose="02000503000000000000" pitchFamily="50" charset="0"/>
              </a:rPr>
              <a:t>𝝈</a:t>
            </a:r>
            <a:r>
              <a:rPr lang="en-US" b="0" baseline="-25000" dirty="0" smtClean="0">
                <a:latin typeface="Latin Modern Math" panose="02000503000000000000" pitchFamily="50" charset="0"/>
                <a:ea typeface="Latin Modern Math" panose="02000503000000000000" pitchFamily="50" charset="0"/>
              </a:rPr>
              <a:t>T </a:t>
            </a:r>
            <a:r>
              <a:rPr lang="en-US" b="0" baseline="30000" dirty="0" smtClean="0">
                <a:latin typeface="Latin Modern Math" panose="02000503000000000000" pitchFamily="50" charset="0"/>
                <a:ea typeface="Latin Modern Math" panose="02000503000000000000" pitchFamily="50" charset="0"/>
              </a:rPr>
              <a:t>   </a:t>
            </a:r>
            <a:r>
              <a:rPr lang="en-US" b="0" baseline="-25000" dirty="0" smtClean="0">
                <a:latin typeface="Latin Modern Math" panose="02000503000000000000" pitchFamily="50" charset="0"/>
                <a:ea typeface="Latin Modern Math" panose="02000503000000000000" pitchFamily="50" charset="0"/>
              </a:rPr>
              <a:t> </a:t>
            </a:r>
            <a:r>
              <a:rPr lang="en-US" b="0" dirty="0" smtClean="0">
                <a:latin typeface="Latin Modern Math" panose="02000503000000000000" pitchFamily="50" charset="0"/>
                <a:ea typeface="Latin Modern Math" panose="02000503000000000000" pitchFamily="50" charset="0"/>
              </a:rPr>
              <a:t> ?</a:t>
            </a:r>
            <a:endParaRPr lang="en-US" b="0" dirty="0"/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5414338" y="3532571"/>
            <a:ext cx="1127506" cy="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3"/>
          <p:cNvSpPr txBox="1">
            <a:spLocks/>
          </p:cNvSpPr>
          <p:nvPr/>
        </p:nvSpPr>
        <p:spPr>
          <a:xfrm>
            <a:off x="6660232" y="2924944"/>
            <a:ext cx="1845991" cy="114818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Return baseline glide ratio at time t</a:t>
            </a:r>
            <a:endParaRPr lang="en-US" b="0" dirty="0"/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520274" y="4199384"/>
            <a:ext cx="1603454" cy="98887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To detect window of continuous descent</a:t>
            </a:r>
            <a:endParaRPr lang="en-US" dirty="0"/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>
            <a:off x="6781500" y="4290628"/>
            <a:ext cx="1603454" cy="98887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Taken mean over window </a:t>
            </a:r>
            <a:r>
              <a:rPr lang="en-US" dirty="0">
                <a:latin typeface="Latin Modern Math" panose="02000503000000000000" pitchFamily="50" charset="0"/>
                <a:ea typeface="Latin Modern Math" panose="02000503000000000000" pitchFamily="50" charset="0"/>
              </a:rPr>
              <a:t>𝝎</a:t>
            </a:r>
            <a:endParaRPr lang="en-US" dirty="0"/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3723628" y="4367531"/>
            <a:ext cx="1603454" cy="98887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To check for stable change in glide ratio in window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9544" y="2204864"/>
            <a:ext cx="110480" cy="114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028292" y="3057359"/>
            <a:ext cx="95436" cy="8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Baseline Glide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16832"/>
            <a:ext cx="8504238" cy="4017366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79512" y="1484784"/>
            <a:ext cx="8784976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With </a:t>
            </a:r>
            <a:r>
              <a:rPr lang="en-US" sz="2400" dirty="0" smtClean="0"/>
              <a:t>𝝎=10 and </a:t>
            </a:r>
            <a:r>
              <a:rPr lang="en-US" sz="2400" dirty="0"/>
              <a:t>𝝈</a:t>
            </a:r>
            <a:r>
              <a:rPr lang="en-US" sz="2400" dirty="0" smtClean="0"/>
              <a:t>T=1: </a:t>
            </a:r>
            <a:r>
              <a:rPr lang="en-US" sz="2400" dirty="0" smtClean="0">
                <a:solidFill>
                  <a:srgbClr val="FF0000"/>
                </a:solidFill>
              </a:rPr>
              <a:t>NOT ENOUGH VALUES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528" y="2132856"/>
            <a:ext cx="8784976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US Airways 1549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13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Baseline Glide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36269"/>
            <a:ext cx="8504238" cy="4017366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1484784"/>
            <a:ext cx="8784976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With </a:t>
            </a:r>
            <a:r>
              <a:rPr lang="en-US" sz="2400" dirty="0" smtClean="0"/>
              <a:t>𝝎=10 and </a:t>
            </a:r>
            <a:r>
              <a:rPr lang="en-US" sz="2400" dirty="0"/>
              <a:t>𝝈</a:t>
            </a:r>
            <a:r>
              <a:rPr lang="en-US" sz="2400" dirty="0" smtClean="0"/>
              <a:t>T=20: </a:t>
            </a:r>
            <a:r>
              <a:rPr lang="en-US" sz="2400" dirty="0">
                <a:solidFill>
                  <a:srgbClr val="FF0000"/>
                </a:solidFill>
              </a:rPr>
              <a:t>NOISY</a:t>
            </a:r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3528" y="2132856"/>
            <a:ext cx="8784976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US Airways 1549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50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Baseline Glide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38561"/>
            <a:ext cx="8504238" cy="4017366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1484784"/>
            <a:ext cx="8784976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With </a:t>
            </a:r>
            <a:r>
              <a:rPr lang="en-US" sz="2400" dirty="0" smtClean="0"/>
              <a:t>𝝎=</a:t>
            </a:r>
            <a:r>
              <a:rPr lang="en-US" sz="2400" dirty="0"/>
              <a:t>2</a:t>
            </a:r>
            <a:r>
              <a:rPr lang="en-US" sz="2400" dirty="0" smtClean="0"/>
              <a:t> and </a:t>
            </a:r>
            <a:r>
              <a:rPr lang="en-US" sz="2400" dirty="0"/>
              <a:t>𝝈</a:t>
            </a:r>
            <a:r>
              <a:rPr lang="en-US" sz="2400" dirty="0" smtClean="0"/>
              <a:t>T=5: </a:t>
            </a:r>
            <a:r>
              <a:rPr lang="en-US" sz="2400" dirty="0">
                <a:solidFill>
                  <a:srgbClr val="FF0000"/>
                </a:solidFill>
              </a:rPr>
              <a:t>NOISY</a:t>
            </a:r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3528" y="2132856"/>
            <a:ext cx="8784976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US Airways 1549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51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Baseline Glide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931914"/>
            <a:ext cx="8504238" cy="4017366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1484784"/>
            <a:ext cx="8784976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With </a:t>
            </a:r>
            <a:r>
              <a:rPr lang="en-US" sz="2400" dirty="0" smtClean="0"/>
              <a:t>𝝎=30 and </a:t>
            </a:r>
            <a:r>
              <a:rPr lang="en-US" sz="2400" dirty="0"/>
              <a:t>𝝈</a:t>
            </a:r>
            <a:r>
              <a:rPr lang="en-US" sz="2400" dirty="0" smtClean="0"/>
              <a:t>T=5: </a:t>
            </a:r>
            <a:r>
              <a:rPr lang="en-US" sz="2400" dirty="0" smtClean="0">
                <a:solidFill>
                  <a:srgbClr val="FF0000"/>
                </a:solidFill>
              </a:rPr>
              <a:t>NOT ENOUGH</a:t>
            </a:r>
            <a:r>
              <a:rPr lang="en-US" sz="2400" dirty="0">
                <a:solidFill>
                  <a:srgbClr val="FF0000"/>
                </a:solidFill>
              </a:rPr>
              <a:t> VALUES</a:t>
            </a:r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3528" y="2132856"/>
            <a:ext cx="8784976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US Airways 1549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87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 Driven Avionics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7715304" cy="464347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Our Goal</a:t>
            </a:r>
            <a:r>
              <a:rPr lang="en-US" dirty="0" smtClean="0"/>
              <a:t>: To create a dynamic data driven trajectory generation system to assist pilots in such situations by taking into consideration dynamic aspects such as partial power, wind, etc.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Our model uses geometric criteria for generating trajectories using </a:t>
            </a:r>
            <a:r>
              <a:rPr lang="en-US" i="1" dirty="0" smtClean="0">
                <a:solidFill>
                  <a:srgbClr val="258A20"/>
                </a:solidFill>
              </a:rPr>
              <a:t>different bank angles </a:t>
            </a:r>
            <a:r>
              <a:rPr lang="en-US" dirty="0" smtClean="0"/>
              <a:t>and corresponding </a:t>
            </a:r>
            <a:r>
              <a:rPr lang="en-US" i="1" dirty="0" smtClean="0">
                <a:solidFill>
                  <a:srgbClr val="0000FF"/>
                </a:solidFill>
              </a:rPr>
              <a:t>radii of turn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00FF"/>
                </a:solidFill>
              </a:rPr>
              <a:t>glide ratios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i="1" dirty="0" smtClean="0">
                <a:solidFill>
                  <a:srgbClr val="258A20"/>
                </a:solidFill>
              </a:rPr>
              <a:t>different drag configurations</a:t>
            </a:r>
            <a:r>
              <a:rPr lang="en-US" dirty="0" smtClean="0"/>
              <a:t>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Our aircraft model is parameterized on a </a:t>
            </a:r>
            <a:r>
              <a:rPr lang="en-US" sz="2300" i="1" dirty="0" smtClean="0">
                <a:solidFill>
                  <a:srgbClr val="0000FF"/>
                </a:solidFill>
              </a:rPr>
              <a:t>Baseline Glide Ratio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i="1" dirty="0" smtClean="0"/>
              <a:t>clean aircraft configuration</a:t>
            </a:r>
            <a:r>
              <a:rPr lang="en-US" dirty="0" smtClean="0"/>
              <a:t> assuming </a:t>
            </a:r>
            <a:r>
              <a:rPr lang="en-US" i="1" dirty="0" smtClean="0"/>
              <a:t>best gliding airspeed </a:t>
            </a:r>
            <a:r>
              <a:rPr lang="en-US" dirty="0" smtClean="0"/>
              <a:t>in straight flight.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We </a:t>
            </a:r>
            <a:r>
              <a:rPr lang="en-US" i="1" u="sng" dirty="0" smtClean="0"/>
              <a:t>dynamically infer the baseline glide ratio</a:t>
            </a:r>
            <a:r>
              <a:rPr lang="en-US" i="1" dirty="0" smtClean="0"/>
              <a:t> </a:t>
            </a:r>
            <a:r>
              <a:rPr lang="en-US" dirty="0" smtClean="0"/>
              <a:t>to update our model in order</a:t>
            </a:r>
            <a:r>
              <a:rPr lang="en-US" i="1" dirty="0" smtClean="0"/>
              <a:t> </a:t>
            </a:r>
            <a:r>
              <a:rPr lang="en-US" i="1" u="sng" dirty="0" smtClean="0"/>
              <a:t>to accurately reflect the current performance of the aircraft</a:t>
            </a:r>
            <a:r>
              <a:rPr lang="en-US" i="1" dirty="0" smtClean="0"/>
              <a:t>.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38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Baseline Glide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79512" y="1484784"/>
            <a:ext cx="8784976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With </a:t>
            </a:r>
            <a:r>
              <a:rPr lang="en-US" sz="2400" dirty="0" smtClean="0"/>
              <a:t>𝝎=</a:t>
            </a:r>
            <a:r>
              <a:rPr lang="en-US" sz="24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/>
              <a:t> and </a:t>
            </a:r>
            <a:r>
              <a:rPr lang="en-US" sz="2400" dirty="0"/>
              <a:t>𝝈</a:t>
            </a:r>
            <a:r>
              <a:rPr lang="en-US" sz="2400" dirty="0" smtClean="0"/>
              <a:t>T=</a:t>
            </a:r>
            <a:r>
              <a:rPr lang="en-US" sz="2400" dirty="0" smtClean="0">
                <a:solidFill>
                  <a:srgbClr val="0000FF"/>
                </a:solidFill>
              </a:rPr>
              <a:t>5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GOOD  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7135"/>
            <a:ext cx="8721876" cy="4120177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2276872"/>
            <a:ext cx="8784976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000" b="1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1800" b="0" kern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b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ahom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US Airways 1549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49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gliding angle of attack (airspeed)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01056" cy="42862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</a:t>
            </a:r>
            <a:r>
              <a:rPr lang="en-US" sz="2000" dirty="0"/>
              <a:t>order to maximize the gliding distance of the aircraft, the </a:t>
            </a:r>
            <a:r>
              <a:rPr lang="en-US" sz="2000" i="1" dirty="0">
                <a:solidFill>
                  <a:srgbClr val="C00000"/>
                </a:solidFill>
              </a:rPr>
              <a:t>L/D ratio </a:t>
            </a:r>
            <a:r>
              <a:rPr lang="en-US" sz="2000" dirty="0"/>
              <a:t>must be </a:t>
            </a:r>
            <a:r>
              <a:rPr lang="en-US" sz="2000" dirty="0" smtClean="0"/>
              <a:t>maximized by flying at the optimal speed.</a:t>
            </a:r>
            <a:endParaRPr lang="en-US" sz="2000" dirty="0"/>
          </a:p>
          <a:p>
            <a:endParaRPr lang="en-IN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60" y="2204864"/>
            <a:ext cx="6371184" cy="4011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6421" y="6043533"/>
            <a:ext cx="2991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dirty="0" smtClean="0"/>
              <a:t>                                  Image courtesy: faa.gov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29637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bank angle on glide ratio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83141"/>
            <a:ext cx="3438981" cy="4250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600" y="5733256"/>
            <a:ext cx="837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Fig: Steady-speed engines-out glide ratio vs. airspeed observed in the A320-200</a:t>
            </a:r>
          </a:p>
          <a:p>
            <a:pPr algn="ctr"/>
            <a:r>
              <a:rPr lang="en-IN" dirty="0" smtClean="0"/>
              <a:t>(</a:t>
            </a:r>
            <a:r>
              <a:rPr lang="en-IN" dirty="0" err="1" smtClean="0"/>
              <a:t>Avrenli</a:t>
            </a:r>
            <a:r>
              <a:rPr lang="en-IN" dirty="0" smtClean="0"/>
              <a:t> and Dempsey, 2015)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4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798" y="4509120"/>
            <a:ext cx="87023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u="sng" dirty="0" smtClean="0"/>
              <a:t>Glide ratios and radii of turn for different bank angles for an Airbus A320 at 225 </a:t>
            </a:r>
            <a:r>
              <a:rPr lang="en-IN" sz="1400" b="1" u="sng" dirty="0" err="1" smtClean="0"/>
              <a:t>kts</a:t>
            </a:r>
            <a:endParaRPr lang="en-IN" sz="1400" b="1" u="sng" dirty="0" smtClean="0"/>
          </a:p>
          <a:p>
            <a:pPr algn="ctr"/>
            <a:endParaRPr lang="en-IN" sz="14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thrust aircraft model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01056" cy="428628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Bank angle has a significant impact on the radius of turn and glide ratio, hence </a:t>
            </a:r>
            <a:r>
              <a:rPr lang="en-US" sz="2000" dirty="0" smtClean="0"/>
              <a:t>we use </a:t>
            </a:r>
            <a:r>
              <a:rPr lang="en-US" sz="2000" i="1" dirty="0" smtClean="0">
                <a:solidFill>
                  <a:srgbClr val="0000FF"/>
                </a:solidFill>
              </a:rPr>
              <a:t>different bank angles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to generate possible trajectories.</a:t>
            </a:r>
          </a:p>
          <a:p>
            <a:pPr>
              <a:buNone/>
            </a:pPr>
            <a:endParaRPr lang="en-IN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564904"/>
            <a:ext cx="2586035" cy="481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367" y="3356992"/>
            <a:ext cx="2415729" cy="643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98" y="4797152"/>
            <a:ext cx="8702307" cy="12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01056" cy="4572032"/>
          </a:xfrm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rgbClr val="0000FF"/>
                </a:solidFill>
              </a:rPr>
              <a:t>2D Dubins Path</a:t>
            </a:r>
            <a:r>
              <a:rPr lang="en-IN" sz="2000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IN" sz="1800" b="0" dirty="0" smtClean="0">
                <a:solidFill>
                  <a:schemeClr val="accent5">
                    <a:lumMod val="50000"/>
                  </a:schemeClr>
                </a:solidFill>
              </a:rPr>
              <a:t>Four options with a straight line segment: </a:t>
            </a:r>
            <a:r>
              <a:rPr lang="en-IN" sz="1800" b="0" dirty="0" smtClean="0">
                <a:solidFill>
                  <a:srgbClr val="0000FF"/>
                </a:solidFill>
              </a:rPr>
              <a:t>LSR, RSR, LSL, RSL</a:t>
            </a:r>
          </a:p>
          <a:p>
            <a:pPr lvl="1"/>
            <a:r>
              <a:rPr lang="en-IN" sz="1800" b="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IN" sz="1800" dirty="0" smtClean="0">
                <a:solidFill>
                  <a:srgbClr val="258A20"/>
                </a:solidFill>
              </a:rPr>
              <a:t>shortest</a:t>
            </a:r>
            <a:r>
              <a:rPr lang="en-IN" sz="1800" b="0" dirty="0" smtClean="0">
                <a:solidFill>
                  <a:schemeClr val="accent5">
                    <a:lumMod val="50000"/>
                  </a:schemeClr>
                </a:solidFill>
              </a:rPr>
              <a:t> one is chosen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5" y="2500306"/>
            <a:ext cx="1865159" cy="1857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75" y="2500306"/>
            <a:ext cx="1865159" cy="18573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74" y="4429132"/>
            <a:ext cx="1884760" cy="18769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436871"/>
            <a:ext cx="1857388" cy="1849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5786446" y="4429132"/>
            <a:ext cx="1857388" cy="1857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643042" y="2500306"/>
            <a:ext cx="299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/>
              <a:t>   </a:t>
            </a:r>
            <a:r>
              <a:rPr lang="en-IN" sz="1200" b="1" dirty="0" smtClean="0"/>
              <a:t>RSL</a:t>
            </a:r>
            <a:endParaRPr lang="en-IN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2500306"/>
            <a:ext cx="299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 smtClean="0"/>
              <a:t>                                                    </a:t>
            </a:r>
            <a:r>
              <a:rPr lang="en-IN" sz="1200" b="1" dirty="0" smtClean="0"/>
              <a:t>LSL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4429132"/>
            <a:ext cx="299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                                   </a:t>
            </a:r>
            <a:r>
              <a:rPr lang="en-IN" sz="1200" b="1" dirty="0" smtClean="0"/>
              <a:t>LSR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4429132"/>
            <a:ext cx="299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                                RSR</a:t>
            </a:r>
            <a:endParaRPr lang="en-IN" sz="12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7589" y="230374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accent3">
                    <a:shade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2D </a:t>
            </a:r>
            <a:r>
              <a:rPr lang="en-US" dirty="0" err="1" smtClean="0"/>
              <a:t>Dubins</a:t>
            </a:r>
            <a:r>
              <a:rPr lang="en-US" dirty="0" smtClean="0"/>
              <a:t>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over Existing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9101" y="2153479"/>
            <a:ext cx="4334288" cy="298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209020" cy="450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991048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Fig: (Atkins, 2009) trajectory vs simulator for t+12 sec to LGA 22</a:t>
            </a:r>
          </a:p>
          <a:p>
            <a:pPr algn="ctr"/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6523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with different bank angles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6" descr="32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85992"/>
            <a:ext cx="3905245" cy="2928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564357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Fig: Effect of bank angle on trajectories.</a:t>
            </a:r>
            <a:endParaRPr lang="en-IN" dirty="0"/>
          </a:p>
        </p:txBody>
      </p:sp>
      <p:pic>
        <p:nvPicPr>
          <p:cNvPr id="1026" name="Picture 2" descr="C:\Users\Dr. Smita\Desktop\SASWATA WORK\Trajectory Generation\C implementation\Codes\Atkins-like\results\LGA31,20,30,45\33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493674" cy="2926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8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(Flowchart)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484784"/>
            <a:ext cx="8244408" cy="46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Airways 1549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2400" dirty="0"/>
              <a:t>We </a:t>
            </a:r>
            <a:r>
              <a:rPr lang="en-IN" sz="2400" dirty="0" smtClean="0"/>
              <a:t>then ran </a:t>
            </a:r>
            <a:r>
              <a:rPr lang="en-IN" sz="2400" dirty="0"/>
              <a:t>simulations </a:t>
            </a:r>
            <a:r>
              <a:rPr lang="en-IN" sz="2400" i="1" dirty="0" smtClean="0"/>
              <a:t>attempting to recreate</a:t>
            </a:r>
            <a:r>
              <a:rPr lang="en-IN" sz="2400" dirty="0" smtClean="0"/>
              <a:t> the circumstances of the US </a:t>
            </a:r>
            <a:r>
              <a:rPr lang="en-IN" sz="2400" dirty="0"/>
              <a:t>Airways 1549 </a:t>
            </a:r>
            <a:r>
              <a:rPr lang="en-IN" sz="2400" dirty="0" smtClean="0"/>
              <a:t>incident as closely as possible.</a:t>
            </a:r>
          </a:p>
          <a:p>
            <a:r>
              <a:rPr lang="en-IN" sz="2400" dirty="0"/>
              <a:t>We used bank angles of </a:t>
            </a:r>
            <a:r>
              <a:rPr lang="en-IN" sz="2400" i="1" dirty="0">
                <a:solidFill>
                  <a:srgbClr val="0000FF"/>
                </a:solidFill>
              </a:rPr>
              <a:t>20°, 30° and 45°</a:t>
            </a:r>
            <a:r>
              <a:rPr lang="en-IN" sz="2400" dirty="0">
                <a:solidFill>
                  <a:srgbClr val="0000FF"/>
                </a:solidFill>
              </a:rPr>
              <a:t>.</a:t>
            </a:r>
          </a:p>
          <a:p>
            <a:r>
              <a:rPr lang="en-IN" sz="2400" dirty="0"/>
              <a:t>The simulations were </a:t>
            </a:r>
            <a:r>
              <a:rPr lang="en-IN" sz="2400" dirty="0" smtClean="0"/>
              <a:t>evaluated using data from the </a:t>
            </a:r>
            <a:r>
              <a:rPr lang="en-IN" sz="2400" i="1" dirty="0">
                <a:solidFill>
                  <a:srgbClr val="0000FF"/>
                </a:solidFill>
              </a:rPr>
              <a:t>Flight Data Recorder</a:t>
            </a:r>
            <a:r>
              <a:rPr lang="en-IN" sz="2400" i="1" dirty="0">
                <a:solidFill>
                  <a:srgbClr val="C00000"/>
                </a:solidFill>
              </a:rPr>
              <a:t> </a:t>
            </a:r>
            <a:r>
              <a:rPr lang="en-IN" sz="2400" dirty="0" smtClean="0"/>
              <a:t>on US Airways 1549</a:t>
            </a:r>
          </a:p>
          <a:p>
            <a:r>
              <a:rPr lang="en-IN" sz="2400" dirty="0" smtClean="0"/>
              <a:t>We used a glide ratio of</a:t>
            </a:r>
            <a:r>
              <a:rPr lang="en-IN" sz="2400" dirty="0" smtClean="0">
                <a:solidFill>
                  <a:srgbClr val="0000FF"/>
                </a:solidFill>
              </a:rPr>
              <a:t> 17.25:1 </a:t>
            </a:r>
            <a:r>
              <a:rPr lang="en-IN" sz="2400" dirty="0" smtClean="0"/>
              <a:t>in </a:t>
            </a:r>
            <a:r>
              <a:rPr lang="en-IN" sz="2400" dirty="0"/>
              <a:t>a clean configuration </a:t>
            </a:r>
            <a:r>
              <a:rPr lang="en-IN" sz="2400" dirty="0" smtClean="0"/>
              <a:t>during straight flight as predicted by </a:t>
            </a:r>
            <a:r>
              <a:rPr lang="en-IN" sz="2400" dirty="0" err="1" smtClean="0"/>
              <a:t>Avrenli</a:t>
            </a:r>
            <a:r>
              <a:rPr lang="en-IN" sz="2400" dirty="0" smtClean="0"/>
              <a:t> </a:t>
            </a:r>
            <a:r>
              <a:rPr lang="en-IN" sz="2400" i="1" dirty="0" smtClean="0"/>
              <a:t>et al.</a:t>
            </a:r>
          </a:p>
          <a:p>
            <a:r>
              <a:rPr lang="en-IN" sz="2400" dirty="0" smtClean="0"/>
              <a:t>The simulator was used to test the viability and accuracy of the generated trajectories for the US Airways 1549 case.</a:t>
            </a:r>
            <a:endParaRPr lang="en-IN" sz="2400" dirty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Airways 1549 FDR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68" y="1628800"/>
            <a:ext cx="7861567" cy="42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99992" y="2261779"/>
            <a:ext cx="498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Fig: Dynamic Data Driven Flight Trajectory</a:t>
            </a:r>
          </a:p>
          <a:p>
            <a:pPr algn="ctr"/>
            <a:r>
              <a:rPr lang="en-IN" sz="1400" dirty="0" smtClean="0"/>
              <a:t> Generation</a:t>
            </a:r>
            <a:endParaRPr lang="en-IN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-63750" y="5137447"/>
            <a:ext cx="5283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      Fig: Damaged Aircraft Model</a:t>
            </a:r>
            <a:endParaRPr lang="en-IN" sz="1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Dynamic Data Driven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61048"/>
            <a:ext cx="5049561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049560" cy="24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at t+4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556792"/>
            <a:ext cx="4198240" cy="316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62707"/>
            <a:ext cx="4192144" cy="3162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500" y="49411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LGA13                                                                  LGA22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7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at t+8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500" y="49411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LGA13                                                                  LGA22   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7804"/>
            <a:ext cx="4248472" cy="3186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87" y="1703788"/>
            <a:ext cx="4240493" cy="31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at t+12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500" y="49411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LGA13                                                                  LGA22  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9" y="1516484"/>
            <a:ext cx="4278213" cy="3208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16484"/>
            <a:ext cx="4278213" cy="32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at t+16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232448" cy="317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232448" cy="317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500" y="49411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LGA13                                                                  LGA22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4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at t+20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6" y="1478800"/>
            <a:ext cx="4182203" cy="3136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49" y="1478800"/>
            <a:ext cx="4182203" cy="3136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500" y="49411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LGA13                                                                  LGA22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64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at t+24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5"/>
            <a:ext cx="4221427" cy="3166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21" y="1484785"/>
            <a:ext cx="4221427" cy="3166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500" y="49411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LGA13                                                                  LGA22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49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at t+28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462256" cy="3346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20688" y="493992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LGA13                                                         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06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Airways 1549 Results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Using a glide ratio of </a:t>
            </a:r>
            <a:r>
              <a:rPr lang="en-IN" sz="2400" dirty="0" smtClean="0">
                <a:solidFill>
                  <a:srgbClr val="258A20"/>
                </a:solidFill>
              </a:rPr>
              <a:t>17.25:1</a:t>
            </a:r>
            <a:r>
              <a:rPr lang="en-IN" sz="2400" dirty="0" smtClean="0"/>
              <a:t>, We were able to generate trajectories up to </a:t>
            </a:r>
            <a:r>
              <a:rPr lang="en-IN" sz="2400" dirty="0" smtClean="0">
                <a:solidFill>
                  <a:srgbClr val="009900"/>
                </a:solidFill>
              </a:rPr>
              <a:t>28 seconds </a:t>
            </a:r>
            <a:r>
              <a:rPr lang="en-IN" sz="2400" dirty="0" smtClean="0"/>
              <a:t>after birds strike, but not for </a:t>
            </a:r>
            <a:r>
              <a:rPr lang="en-IN" sz="2400" dirty="0" smtClean="0">
                <a:solidFill>
                  <a:srgbClr val="FF0000"/>
                </a:solidFill>
              </a:rPr>
              <a:t>32 seconds </a:t>
            </a:r>
            <a:r>
              <a:rPr lang="en-IN" sz="2400" dirty="0" smtClean="0"/>
              <a:t>or thereafter.</a:t>
            </a:r>
          </a:p>
          <a:p>
            <a:endParaRPr lang="en-IN" sz="2400" dirty="0" smtClean="0"/>
          </a:p>
          <a:p>
            <a:r>
              <a:rPr lang="en-IN" sz="2400" dirty="0" smtClean="0"/>
              <a:t>Runway </a:t>
            </a:r>
            <a:r>
              <a:rPr lang="en-IN" sz="2400" dirty="0" smtClean="0">
                <a:solidFill>
                  <a:srgbClr val="009900"/>
                </a:solidFill>
              </a:rPr>
              <a:t>LGA 13 </a:t>
            </a:r>
            <a:r>
              <a:rPr lang="en-IN" sz="2400" dirty="0" smtClean="0"/>
              <a:t>at La Guardia was reachable for all times up to </a:t>
            </a:r>
            <a:r>
              <a:rPr lang="en-IN" sz="2400" dirty="0" smtClean="0">
                <a:solidFill>
                  <a:srgbClr val="009900"/>
                </a:solidFill>
              </a:rPr>
              <a:t>t+28 </a:t>
            </a:r>
            <a:r>
              <a:rPr lang="en-IN" sz="2400" dirty="0" smtClean="0"/>
              <a:t>seconds.</a:t>
            </a:r>
          </a:p>
          <a:p>
            <a:r>
              <a:rPr lang="en-IN" sz="2400" dirty="0"/>
              <a:t>Runway </a:t>
            </a:r>
            <a:r>
              <a:rPr lang="en-IN" sz="2400" dirty="0">
                <a:solidFill>
                  <a:srgbClr val="009900"/>
                </a:solidFill>
              </a:rPr>
              <a:t>LGA </a:t>
            </a:r>
            <a:r>
              <a:rPr lang="en-IN" sz="2400" dirty="0" smtClean="0">
                <a:solidFill>
                  <a:srgbClr val="009900"/>
                </a:solidFill>
              </a:rPr>
              <a:t>22 </a:t>
            </a:r>
            <a:r>
              <a:rPr lang="en-IN" sz="2400" dirty="0" smtClean="0"/>
              <a:t>was </a:t>
            </a:r>
            <a:r>
              <a:rPr lang="en-IN" sz="2400" dirty="0"/>
              <a:t>reachable for all times up to </a:t>
            </a:r>
            <a:r>
              <a:rPr lang="en-IN" sz="2400" dirty="0" smtClean="0">
                <a:solidFill>
                  <a:srgbClr val="009900"/>
                </a:solidFill>
              </a:rPr>
              <a:t>t+24 </a:t>
            </a:r>
            <a:r>
              <a:rPr lang="en-IN" sz="2400" dirty="0"/>
              <a:t>seconds</a:t>
            </a:r>
            <a:r>
              <a:rPr lang="en-IN" sz="2400" dirty="0" smtClean="0"/>
              <a:t>.  </a:t>
            </a:r>
          </a:p>
          <a:p>
            <a:r>
              <a:rPr lang="en-IN" sz="2400" dirty="0" smtClean="0"/>
              <a:t>Runway s </a:t>
            </a:r>
            <a:r>
              <a:rPr lang="en-IN" sz="2400" dirty="0" smtClean="0">
                <a:solidFill>
                  <a:srgbClr val="FF0000"/>
                </a:solidFill>
              </a:rPr>
              <a:t>LGA31</a:t>
            </a:r>
            <a:r>
              <a:rPr lang="en-IN" sz="2400" dirty="0" smtClean="0"/>
              <a:t> and </a:t>
            </a:r>
            <a:r>
              <a:rPr lang="en-IN" sz="2400" dirty="0" smtClean="0">
                <a:solidFill>
                  <a:srgbClr val="FF0000"/>
                </a:solidFill>
              </a:rPr>
              <a:t>LGA 4 </a:t>
            </a:r>
            <a:r>
              <a:rPr lang="en-IN" sz="2400" dirty="0" smtClean="0"/>
              <a:t>were not reachable.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Safety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/>
              <a:t>We introduce safety metrics to evaluate trajectories.</a:t>
            </a:r>
          </a:p>
          <a:p>
            <a:pPr marL="0" indent="0">
              <a:buNone/>
            </a:pPr>
            <a:endParaRPr lang="en-IN" sz="3200" dirty="0" smtClean="0"/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Evaluation of trajectories </a:t>
            </a:r>
            <a:r>
              <a:rPr lang="en-IN" sz="3200" i="1" dirty="0" smtClean="0">
                <a:solidFill>
                  <a:srgbClr val="258A20"/>
                </a:solidFill>
              </a:rPr>
              <a:t>makes it possible for a pilot to make a better informed choice in a shorter time</a:t>
            </a:r>
            <a:r>
              <a:rPr lang="en-IN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IN" sz="3200" dirty="0" smtClean="0"/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The Metrics are: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00FF"/>
                </a:solidFill>
              </a:rPr>
              <a:t>Average altitude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00FF"/>
                </a:solidFill>
              </a:rPr>
              <a:t>Average distance from runway</a:t>
            </a:r>
          </a:p>
          <a:p>
            <a:pPr lvl="1"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00FF"/>
                </a:solidFill>
              </a:rPr>
              <a:t>Average bank angle over height </a:t>
            </a:r>
          </a:p>
          <a:p>
            <a:pPr lvl="2">
              <a:buFont typeface="Arial" pitchFamily="34" charset="0"/>
              <a:buChar char="•"/>
            </a:pPr>
            <a:r>
              <a:rPr lang="en-IN" sz="3200" b="0" i="1" dirty="0" smtClean="0">
                <a:solidFill>
                  <a:schemeClr val="accent5">
                    <a:lumMod val="50000"/>
                  </a:schemeClr>
                </a:solidFill>
              </a:rPr>
              <a:t>measures the occurrence of steep turns near the ground</a:t>
            </a:r>
          </a:p>
          <a:p>
            <a:pPr lvl="1">
              <a:buFont typeface="Arial" pitchFamily="34" charset="0"/>
              <a:buChar char="•"/>
            </a:pPr>
            <a:r>
              <a:rPr lang="en-IN" sz="3400" dirty="0" smtClean="0">
                <a:solidFill>
                  <a:srgbClr val="0000FF"/>
                </a:solidFill>
              </a:rPr>
              <a:t>Total time</a:t>
            </a:r>
          </a:p>
          <a:p>
            <a:pPr lvl="1">
              <a:buFont typeface="Arial" pitchFamily="34" charset="0"/>
              <a:buChar char="•"/>
            </a:pPr>
            <a:r>
              <a:rPr lang="en-IN" sz="3300" dirty="0">
                <a:solidFill>
                  <a:srgbClr val="0000FF"/>
                </a:solidFill>
              </a:rPr>
              <a:t>Extended </a:t>
            </a:r>
            <a:r>
              <a:rPr lang="en-IN" sz="3300" dirty="0" smtClean="0">
                <a:solidFill>
                  <a:srgbClr val="0000FF"/>
                </a:solidFill>
              </a:rPr>
              <a:t>final </a:t>
            </a:r>
            <a:r>
              <a:rPr lang="en-IN" sz="3300" dirty="0">
                <a:solidFill>
                  <a:srgbClr val="0000FF"/>
                </a:solidFill>
              </a:rPr>
              <a:t>r</a:t>
            </a:r>
            <a:r>
              <a:rPr lang="en-IN" sz="3300" dirty="0" smtClean="0">
                <a:solidFill>
                  <a:srgbClr val="0000FF"/>
                </a:solidFill>
              </a:rPr>
              <a:t>unway </a:t>
            </a:r>
            <a:r>
              <a:rPr lang="en-IN" sz="3300" dirty="0">
                <a:solidFill>
                  <a:srgbClr val="0000FF"/>
                </a:solidFill>
              </a:rPr>
              <a:t>s</a:t>
            </a:r>
            <a:r>
              <a:rPr lang="en-IN" sz="3300" dirty="0" smtClean="0">
                <a:solidFill>
                  <a:srgbClr val="0000FF"/>
                </a:solidFill>
              </a:rPr>
              <a:t>egment distance</a:t>
            </a:r>
          </a:p>
          <a:p>
            <a:pPr lvl="1">
              <a:buFont typeface="Arial" pitchFamily="34" charset="0"/>
              <a:buChar char="•"/>
            </a:pPr>
            <a:r>
              <a:rPr lang="en-IN" sz="3300" dirty="0" smtClean="0">
                <a:solidFill>
                  <a:srgbClr val="0000FF"/>
                </a:solidFill>
              </a:rPr>
              <a:t>Number of turns</a:t>
            </a:r>
            <a:endParaRPr lang="en-IN" sz="3300" dirty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IN" sz="3200" b="0" i="1" dirty="0" smtClean="0">
              <a:solidFill>
                <a:srgbClr val="C00000"/>
              </a:solidFill>
            </a:endParaRPr>
          </a:p>
          <a:p>
            <a:pPr marL="0" indent="0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Safety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100" b="0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100" dirty="0"/>
              <a:t>Each metric is normalized relative to the minimum or maximum (whichever is desired) and then evaluated in our safety metric </a:t>
            </a:r>
            <a:r>
              <a:rPr lang="en-IN" sz="2100" dirty="0" smtClean="0"/>
              <a:t>equation</a:t>
            </a:r>
          </a:p>
          <a:p>
            <a:pPr>
              <a:buFont typeface="Arial" pitchFamily="34" charset="0"/>
              <a:buChar char="•"/>
            </a:pPr>
            <a:endParaRPr lang="en-IN" sz="2100" dirty="0" smtClean="0"/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We introduce an </a:t>
            </a:r>
            <a:r>
              <a:rPr lang="en-IN" sz="2100" i="1" dirty="0" smtClean="0">
                <a:solidFill>
                  <a:srgbClr val="0000FF"/>
                </a:solidFill>
              </a:rPr>
              <a:t>Utility Function </a:t>
            </a:r>
            <a:r>
              <a:rPr lang="en-IN" sz="2100" dirty="0" smtClean="0"/>
              <a:t>computed by taking a weighted average of all the metrics</a:t>
            </a:r>
          </a:p>
          <a:p>
            <a:pPr>
              <a:buFont typeface="Arial" pitchFamily="34" charset="0"/>
              <a:buChar char="•"/>
            </a:pPr>
            <a:endParaRPr lang="en-IN" sz="21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100" dirty="0"/>
              <a:t>This Utility Function is then used to rank the trajectories generated according to their  – </a:t>
            </a:r>
            <a:r>
              <a:rPr lang="en-IN" sz="2100" dirty="0">
                <a:solidFill>
                  <a:srgbClr val="258A20"/>
                </a:solidFill>
              </a:rPr>
              <a:t>higher </a:t>
            </a:r>
            <a:r>
              <a:rPr lang="en-IN" sz="2100" dirty="0" smtClean="0">
                <a:solidFill>
                  <a:srgbClr val="258A20"/>
                </a:solidFill>
              </a:rPr>
              <a:t>value of utility </a:t>
            </a:r>
            <a:r>
              <a:rPr lang="en-IN" sz="2100" dirty="0">
                <a:solidFill>
                  <a:srgbClr val="258A20"/>
                </a:solidFill>
              </a:rPr>
              <a:t>function implies better trajectory and a better </a:t>
            </a:r>
            <a:r>
              <a:rPr lang="en-IN" sz="2100" dirty="0" smtClean="0">
                <a:solidFill>
                  <a:srgbClr val="258A20"/>
                </a:solidFill>
              </a:rPr>
              <a:t>rank</a:t>
            </a:r>
          </a:p>
          <a:p>
            <a:pPr>
              <a:buFont typeface="Arial" pitchFamily="34" charset="0"/>
              <a:buChar char="•"/>
            </a:pPr>
            <a:endParaRPr lang="en-IN" sz="2100" dirty="0"/>
          </a:p>
          <a:p>
            <a:pPr>
              <a:buFont typeface="Arial" pitchFamily="34" charset="0"/>
              <a:buChar char="•"/>
            </a:pPr>
            <a:r>
              <a:rPr lang="en-IN" sz="2100" dirty="0" smtClean="0"/>
              <a:t>The utility function can be </a:t>
            </a:r>
            <a:r>
              <a:rPr lang="en-IN" sz="2100" dirty="0" smtClean="0">
                <a:solidFill>
                  <a:srgbClr val="258A20"/>
                </a:solidFill>
              </a:rPr>
              <a:t>easily modified</a:t>
            </a:r>
            <a:r>
              <a:rPr lang="en-IN" sz="2100" dirty="0" smtClean="0"/>
              <a:t> to account for other factors like wind</a:t>
            </a:r>
          </a:p>
        </p:txBody>
      </p:sp>
    </p:spTree>
    <p:extLst>
      <p:ext uri="{BB962C8B-B14F-4D97-AF65-F5344CB8AC3E}">
        <p14:creationId xmlns:p14="http://schemas.microsoft.com/office/powerpoint/2010/main" val="12897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Low-altitude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01056" cy="4643470"/>
          </a:xfrm>
        </p:spPr>
        <p:txBody>
          <a:bodyPr>
            <a:normAutofit/>
          </a:bodyPr>
          <a:lstStyle/>
          <a:p>
            <a:r>
              <a:rPr lang="en-US" dirty="0" smtClean="0"/>
              <a:t>For a given runway and a given bank angle, we have two scenarios:</a:t>
            </a:r>
            <a:endParaRPr lang="en-US" u="sng" dirty="0" smtClean="0">
              <a:solidFill>
                <a:srgbClr val="C00000"/>
              </a:solidFill>
            </a:endParaRP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Low Altitude scenario:</a:t>
            </a:r>
          </a:p>
          <a:p>
            <a:pPr lvl="1"/>
            <a:r>
              <a:rPr lang="en-US" dirty="0" smtClean="0"/>
              <a:t>In this case, the trajectory consists of a simple </a:t>
            </a:r>
            <a:r>
              <a:rPr lang="en-US" dirty="0" err="1" smtClean="0"/>
              <a:t>Dubins</a:t>
            </a:r>
            <a:r>
              <a:rPr lang="en-US" dirty="0" smtClean="0"/>
              <a:t> Airplane Path that brings the aircraft to the runway.</a:t>
            </a:r>
          </a:p>
          <a:p>
            <a:pPr marL="0" indent="0"/>
            <a:endParaRPr lang="en-US" dirty="0" smtClean="0"/>
          </a:p>
        </p:txBody>
      </p:sp>
      <p:pic>
        <p:nvPicPr>
          <p:cNvPr id="10" name="Picture 9" descr="Low2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34" y="3372636"/>
            <a:ext cx="3313675" cy="2485256"/>
          </a:xfrm>
          <a:prstGeom prst="rect">
            <a:avLst/>
          </a:prstGeom>
        </p:spPr>
      </p:pic>
      <p:pic>
        <p:nvPicPr>
          <p:cNvPr id="11" name="Picture 10" descr="Low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1" y="3357561"/>
            <a:ext cx="3333775" cy="25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Trajectory Ranking Using the Utility Function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873362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2" y="586798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u="sng" smtClean="0"/>
              <a:t>Ranking </a:t>
            </a:r>
            <a:r>
              <a:rPr lang="en-IN" u="sng" dirty="0" smtClean="0"/>
              <a:t>generated trajectories for US Airways 1549 using a glide ratio of </a:t>
            </a:r>
            <a:r>
              <a:rPr lang="en-IN" u="sng" dirty="0" smtClean="0">
                <a:solidFill>
                  <a:srgbClr val="0000FF"/>
                </a:solidFill>
              </a:rPr>
              <a:t>17.25:1</a:t>
            </a:r>
            <a:endParaRPr lang="en-IN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Experimentation and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471490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We ran simulations </a:t>
            </a:r>
            <a:r>
              <a:rPr lang="en-IN" sz="2400" i="1" dirty="0" smtClean="0"/>
              <a:t>loosely based</a:t>
            </a:r>
            <a:r>
              <a:rPr lang="en-IN" sz="2400" dirty="0" smtClean="0"/>
              <a:t> on the US Airways 1549 incident.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We used bank angles of </a:t>
            </a:r>
            <a:r>
              <a:rPr lang="en-IN" sz="2400" i="1" dirty="0" smtClean="0">
                <a:solidFill>
                  <a:srgbClr val="C00000"/>
                </a:solidFill>
              </a:rPr>
              <a:t>20°, 30° and 45°</a:t>
            </a:r>
            <a:r>
              <a:rPr lang="en-IN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The simulations were done for the same initial (latitude, longitude, heading) of the incident, but at different altitudes, for an Airbus A320 with a clean configuration straight flight glide ratio of </a:t>
            </a:r>
            <a:r>
              <a:rPr lang="en-IN" sz="2400" dirty="0" smtClean="0">
                <a:solidFill>
                  <a:srgbClr val="0000FF"/>
                </a:solidFill>
              </a:rPr>
              <a:t>19:1</a:t>
            </a:r>
            <a:r>
              <a:rPr lang="en-IN" sz="2400" dirty="0" smtClean="0">
                <a:solidFill>
                  <a:srgbClr val="C00000"/>
                </a:solidFill>
              </a:rPr>
              <a:t> </a:t>
            </a:r>
            <a:r>
              <a:rPr lang="en-IN" sz="2400" dirty="0" smtClean="0"/>
              <a:t>(as shown by the simulator A320 model), under </a:t>
            </a:r>
            <a:r>
              <a:rPr lang="en-IN" sz="2400" i="1" dirty="0" smtClean="0">
                <a:solidFill>
                  <a:schemeClr val="accent5">
                    <a:lumMod val="50000"/>
                  </a:schemeClr>
                </a:solidFill>
              </a:rPr>
              <a:t>no wind conditions</a:t>
            </a:r>
            <a:r>
              <a:rPr lang="en-IN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We evaluated our generated trajectories on a Precision Flight Controls CAT III Flight Simulator running X-Plane software with an Airbus A320 and </a:t>
            </a:r>
            <a:r>
              <a:rPr lang="en-IN" sz="2400" i="1" dirty="0" smtClean="0">
                <a:solidFill>
                  <a:schemeClr val="accent5">
                    <a:lumMod val="50000"/>
                  </a:schemeClr>
                </a:solidFill>
              </a:rPr>
              <a:t>no wind conditions</a:t>
            </a:r>
            <a:r>
              <a:rPr lang="en-IN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We evaluated trajectories using our safety metrics.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 marL="0" indent="0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4744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n-US" dirty="0" smtClean="0"/>
              <a:t>-Flown LGA 22 (t+8)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860032" y="1556219"/>
            <a:ext cx="3845204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515" y="5878518"/>
            <a:ext cx="878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/>
              <a:t>Fig: Computed </a:t>
            </a:r>
            <a:r>
              <a:rPr lang="en-IN" sz="1200" dirty="0"/>
              <a:t>t</a:t>
            </a:r>
            <a:r>
              <a:rPr lang="en-IN" sz="1200" dirty="0" smtClean="0"/>
              <a:t>rajectory for LGA 22 (t+8) using a glide ratio </a:t>
            </a:r>
            <a:r>
              <a:rPr lang="en-IN" sz="1200" dirty="0" smtClean="0">
                <a:solidFill>
                  <a:srgbClr val="0000FF"/>
                </a:solidFill>
              </a:rPr>
              <a:t>19:1</a:t>
            </a:r>
            <a:r>
              <a:rPr lang="en-IN" sz="1200" dirty="0" smtClean="0"/>
              <a:t>  vs trajectory flown in Flight Simulator.</a:t>
            </a:r>
            <a:endParaRPr lang="en-IN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3" y="2056967"/>
            <a:ext cx="4233292" cy="31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altitude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9" name="Picture 4" descr="C:\Users\Dr. Smita\Desktop\SASWATA WORK\Trajectory Generation\C implementation\Codes\Atkins-like\results\LGA4,31 with 20,30,45\images\3D,LGA4,4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2547954" cy="1910966"/>
          </a:xfrm>
          <a:prstGeom prst="rect">
            <a:avLst/>
          </a:prstGeom>
          <a:noFill/>
        </p:spPr>
      </p:pic>
      <p:pic>
        <p:nvPicPr>
          <p:cNvPr id="10" name="Picture 5" descr="C:\Users\Dr. Smita\Desktop\SASWATA WORK\Trajectory Generation\C implementation\Codes\Atkins-like\results\LGA4,31 with 20,30,45\images\2D,LGA4,4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1428736"/>
            <a:ext cx="2571768" cy="1928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357562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Fig: Trajectories to LGA4 from an altitude of 4000 feet</a:t>
            </a:r>
            <a:endParaRPr lang="en-IN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715016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Fig: Trajectories to LGA31 from an altitude of 4000 feet</a:t>
            </a:r>
            <a:endParaRPr lang="en-IN" sz="1400" dirty="0"/>
          </a:p>
        </p:txBody>
      </p:sp>
      <p:pic>
        <p:nvPicPr>
          <p:cNvPr id="13" name="Picture 12" descr="2D,LGA31,4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661173"/>
            <a:ext cx="2571768" cy="1982405"/>
          </a:xfrm>
          <a:prstGeom prst="rect">
            <a:avLst/>
          </a:prstGeom>
        </p:spPr>
      </p:pic>
      <p:pic>
        <p:nvPicPr>
          <p:cNvPr id="15" name="Picture 14" descr="3D,LGA31,4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1" y="3643314"/>
            <a:ext cx="2571768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altitude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23" name="Picture 2" descr="C:\Users\Dr. Smita\Desktop\SASWATA WORK\Trajectory Generation\C implementation\Codes\Atkins-like\results\Dirty\3D,LGA4,1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28736"/>
            <a:ext cx="2571767" cy="1928826"/>
          </a:xfrm>
          <a:prstGeom prst="rect">
            <a:avLst/>
          </a:prstGeom>
          <a:noFill/>
        </p:spPr>
      </p:pic>
      <p:pic>
        <p:nvPicPr>
          <p:cNvPr id="24" name="Picture 3" descr="C:\Users\Dr. Smita\Desktop\SASWATA WORK\Trajectory Generation\C implementation\Codes\Atkins-like\results\Dirty\2D,LGA4,10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28736"/>
            <a:ext cx="2571768" cy="1928826"/>
          </a:xfrm>
          <a:prstGeom prst="rect">
            <a:avLst/>
          </a:prstGeom>
          <a:noFill/>
        </p:spPr>
      </p:pic>
      <p:pic>
        <p:nvPicPr>
          <p:cNvPr id="25" name="Picture 4" descr="C:\Users\Dr. Smita\Desktop\SASWATA WORK\Trajectory Generation\C implementation\Codes\Atkins-like\results\Dirty\2D,LGA31,1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4752"/>
            <a:ext cx="2571768" cy="1928826"/>
          </a:xfrm>
          <a:prstGeom prst="rect">
            <a:avLst/>
          </a:prstGeom>
          <a:noFill/>
        </p:spPr>
      </p:pic>
      <p:pic>
        <p:nvPicPr>
          <p:cNvPr id="26" name="Picture 5" descr="C:\Users\Dr. Smita\Desktop\SASWATA WORK\Trajectory Generation\C implementation\Codes\Atkins-like\results\Dirty\3D,LGA31,10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2571768" cy="192882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14282" y="3357562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Fig: Trajectories to LGA4 from an altitude of 10000 feet</a:t>
            </a:r>
            <a:endParaRPr lang="en-IN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5715016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Fig: Trajectories to LGA31 from an altitude of 10000 feet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6344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Low/high altitude trajectory ranking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276872"/>
            <a:ext cx="8537213" cy="27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Ranking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From 4000ft, LGA 31 at 45 degrees of bank angle is ranked first, due to its extended runway segment, and consistent with avoiding steep bank angles close to the ground.</a:t>
            </a:r>
          </a:p>
          <a:p>
            <a:endParaRPr lang="en-IN" sz="2400" dirty="0" smtClean="0"/>
          </a:p>
          <a:p>
            <a:r>
              <a:rPr lang="en-IN" sz="2400" dirty="0" smtClean="0"/>
              <a:t>From 10000ft, lower bank angles are favored with LGA 31 at 20 degrees bank angle being chosen, closely followed by LGA 4 at 20 and 30 degrees of bank angle.  This is despite being ranking low on average distance to runway.</a:t>
            </a:r>
          </a:p>
          <a:p>
            <a:endParaRPr lang="en-IN" sz="2400" dirty="0"/>
          </a:p>
          <a:p>
            <a:r>
              <a:rPr lang="en-IN" sz="2400" dirty="0" smtClean="0"/>
              <a:t>The </a:t>
            </a:r>
            <a:r>
              <a:rPr lang="en-IN" sz="2400" dirty="0" smtClean="0">
                <a:solidFill>
                  <a:srgbClr val="009900"/>
                </a:solidFill>
              </a:rPr>
              <a:t>average bank angle / height </a:t>
            </a:r>
            <a:r>
              <a:rPr lang="en-IN" sz="2400" dirty="0" smtClean="0"/>
              <a:t>metric proves really useful in ranking safer trajectories first.</a:t>
            </a:r>
          </a:p>
          <a:p>
            <a:endParaRPr lang="en-IN" sz="2400" dirty="0" smtClean="0"/>
          </a:p>
          <a:p>
            <a:endParaRPr lang="en-IN" sz="2400" dirty="0"/>
          </a:p>
          <a:p>
            <a:endParaRPr lang="en-IN" sz="2400" dirty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(t+4),  </a:t>
            </a:r>
            <a:r>
              <a:rPr lang="en-US" i="1" dirty="0" smtClean="0"/>
              <a:t>g</a:t>
            </a:r>
            <a:r>
              <a:rPr lang="en-US" i="1" baseline="-25000" dirty="0" smtClean="0"/>
              <a:t>0</a:t>
            </a:r>
            <a:r>
              <a:rPr lang="en-US" i="1" dirty="0"/>
              <a:t>=</a:t>
            </a:r>
            <a:r>
              <a:rPr lang="en-US" dirty="0" smtClean="0"/>
              <a:t> 19:1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3624" y="4998004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(t+4)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68" y="1688721"/>
            <a:ext cx="2891305" cy="2168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8721"/>
            <a:ext cx="2858450" cy="21438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95363"/>
            <a:ext cx="2858450" cy="21438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8953" y="3857200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31</a:t>
            </a:r>
          </a:p>
        </p:txBody>
      </p:sp>
    </p:spTree>
    <p:extLst>
      <p:ext uri="{BB962C8B-B14F-4D97-AF65-F5344CB8AC3E}">
        <p14:creationId xmlns:p14="http://schemas.microsoft.com/office/powerpoint/2010/main" val="22775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(t+8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3624" y="4998004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(t+8)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953" y="3857200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68" y="1690678"/>
            <a:ext cx="2891305" cy="2168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0" y="1688721"/>
            <a:ext cx="2858450" cy="2143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1" y="4095362"/>
            <a:ext cx="2858449" cy="21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(t+12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3624" y="4998004"/>
            <a:ext cx="4808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(t+12)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953" y="3857200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8" y="4095362"/>
            <a:ext cx="2858449" cy="2143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8" y="1688721"/>
            <a:ext cx="2858450" cy="214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36" y="1688721"/>
            <a:ext cx="2896570" cy="21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High-altitude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714908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>
                <a:solidFill>
                  <a:srgbClr val="0000FF"/>
                </a:solidFill>
              </a:rPr>
              <a:t>High Altitude scenario</a:t>
            </a:r>
            <a:r>
              <a:rPr lang="en-US" u="sng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dirty="0" smtClean="0"/>
              <a:t>When a simple </a:t>
            </a:r>
            <a:r>
              <a:rPr lang="en-US" dirty="0" err="1" smtClean="0"/>
              <a:t>Dubins</a:t>
            </a:r>
            <a:r>
              <a:rPr lang="en-US" dirty="0" smtClean="0"/>
              <a:t> Airplane Path brings the aircraft too high above the runway.</a:t>
            </a:r>
          </a:p>
          <a:p>
            <a:pPr lvl="1"/>
            <a:r>
              <a:rPr lang="en-US" dirty="0" smtClean="0"/>
              <a:t>We find an intermediate point to lose excess altitude by </a:t>
            </a:r>
            <a:r>
              <a:rPr lang="en-US" i="1" dirty="0" smtClean="0">
                <a:solidFill>
                  <a:srgbClr val="258A20"/>
                </a:solidFill>
              </a:rPr>
              <a:t>extending the final approach along the runway heading</a:t>
            </a:r>
            <a:r>
              <a:rPr lang="en-US" dirty="0" smtClean="0">
                <a:solidFill>
                  <a:srgbClr val="258A20"/>
                </a:solidFill>
              </a:rPr>
              <a:t>. </a:t>
            </a:r>
          </a:p>
          <a:p>
            <a:pPr lvl="1"/>
            <a:r>
              <a:rPr lang="en-US" dirty="0" smtClean="0"/>
              <a:t>In this case, the trajectory consists of:</a:t>
            </a:r>
          </a:p>
          <a:p>
            <a:pPr lvl="2"/>
            <a:r>
              <a:rPr lang="en-US" dirty="0" smtClean="0"/>
              <a:t>A simple </a:t>
            </a:r>
            <a:r>
              <a:rPr lang="en-US" dirty="0" err="1" smtClean="0"/>
              <a:t>Dubins</a:t>
            </a:r>
            <a:r>
              <a:rPr lang="en-US" dirty="0" smtClean="0"/>
              <a:t> Airplane Path to bring the aircraft over the runway</a:t>
            </a:r>
          </a:p>
          <a:p>
            <a:pPr lvl="2"/>
            <a:r>
              <a:rPr lang="en-US" dirty="0" smtClean="0"/>
              <a:t>An </a:t>
            </a:r>
            <a:r>
              <a:rPr lang="en-US" dirty="0" smtClean="0">
                <a:solidFill>
                  <a:srgbClr val="258A20"/>
                </a:solidFill>
              </a:rPr>
              <a:t>integral [0,1,2….] number of spiral turns </a:t>
            </a:r>
            <a:r>
              <a:rPr lang="en-US" dirty="0" smtClean="0"/>
              <a:t>to lose excess altitude</a:t>
            </a:r>
          </a:p>
          <a:p>
            <a:pPr lvl="2"/>
            <a:r>
              <a:rPr lang="en-US" dirty="0" smtClean="0"/>
              <a:t>An </a:t>
            </a:r>
            <a:r>
              <a:rPr lang="en-US" sz="2200" b="1" i="1" dirty="0" smtClean="0">
                <a:solidFill>
                  <a:srgbClr val="0000FF"/>
                </a:solidFill>
              </a:rPr>
              <a:t>Extended Runway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258A20"/>
                </a:solidFill>
              </a:rPr>
              <a:t>of length X </a:t>
            </a:r>
            <a:r>
              <a:rPr lang="en-IN" dirty="0" smtClean="0">
                <a:solidFill>
                  <a:srgbClr val="258A20"/>
                </a:solidFill>
              </a:rPr>
              <a:t>∈ [0,</a:t>
            </a:r>
            <a:r>
              <a:rPr lang="el-GR" i="1" dirty="0" smtClean="0">
                <a:solidFill>
                  <a:srgbClr val="258A20"/>
                </a:solidFill>
              </a:rPr>
              <a:t> 2π</a:t>
            </a:r>
            <a:r>
              <a:rPr lang="en-IN" i="1" dirty="0" smtClean="0">
                <a:solidFill>
                  <a:srgbClr val="258A20"/>
                </a:solidFill>
              </a:rPr>
              <a:t>R g/g</a:t>
            </a:r>
            <a:r>
              <a:rPr lang="en-IN" i="1" baseline="-25000" dirty="0" smtClean="0">
                <a:solidFill>
                  <a:srgbClr val="258A20"/>
                </a:solidFill>
              </a:rPr>
              <a:t>0 </a:t>
            </a:r>
            <a:r>
              <a:rPr lang="en-IN" dirty="0" smtClean="0">
                <a:solidFill>
                  <a:srgbClr val="258A20"/>
                </a:solidFill>
              </a:rPr>
              <a:t>)</a:t>
            </a:r>
            <a:r>
              <a:rPr lang="en-IN" i="1" dirty="0" smtClean="0">
                <a:solidFill>
                  <a:srgbClr val="258A20"/>
                </a:solidFill>
              </a:rPr>
              <a:t>  </a:t>
            </a:r>
            <a:r>
              <a:rPr lang="en-IN" dirty="0" smtClean="0"/>
              <a:t>if integral number of turns cannot bring the aircraft down to the runway at proper altitude.</a:t>
            </a:r>
            <a:r>
              <a:rPr lang="en-IN" i="1" dirty="0" smtClean="0"/>
              <a:t> </a:t>
            </a:r>
          </a:p>
          <a:p>
            <a:pPr lvl="2"/>
            <a:r>
              <a:rPr lang="en-IN" dirty="0"/>
              <a:t>A </a:t>
            </a:r>
            <a:r>
              <a:rPr lang="en-IN" dirty="0" smtClean="0"/>
              <a:t>landing configuration glide ratio and airspeed is </a:t>
            </a:r>
            <a:r>
              <a:rPr lang="en-IN" dirty="0"/>
              <a:t>assumed for the </a:t>
            </a:r>
            <a:r>
              <a:rPr lang="en-IN" dirty="0" smtClean="0"/>
              <a:t>extended runway segment.</a:t>
            </a:r>
            <a:endParaRPr lang="en-IN" i="1" dirty="0" smtClean="0"/>
          </a:p>
          <a:p>
            <a:pPr lvl="2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2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(t+16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3624" y="4998004"/>
            <a:ext cx="4808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(t+16)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88720"/>
            <a:ext cx="2858449" cy="2143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8719"/>
            <a:ext cx="2858449" cy="21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(t+20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998004"/>
            <a:ext cx="488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(t+20)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8720"/>
            <a:ext cx="2858450" cy="2143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88719"/>
            <a:ext cx="2858450" cy="21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(t+24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99800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(t+24)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63" y="1688720"/>
            <a:ext cx="2863715" cy="2147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688720"/>
            <a:ext cx="2858451" cy="21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(t+28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99800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(t+28)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0" y="1686759"/>
            <a:ext cx="2866329" cy="2149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56" y="1686759"/>
            <a:ext cx="2866329" cy="21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(t+32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99800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(t+32) scenario</a:t>
            </a:r>
            <a:endParaRPr lang="en-IN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8953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56" y="1686758"/>
            <a:ext cx="2866329" cy="2149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1" y="1686757"/>
            <a:ext cx="2866328" cy="21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Airways </a:t>
            </a:r>
            <a:r>
              <a:rPr lang="en-US" dirty="0" smtClean="0"/>
              <a:t>1549 (t+36</a:t>
            </a:r>
            <a:r>
              <a:rPr lang="en-US" dirty="0"/>
              <a:t>) , 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i="1" dirty="0"/>
              <a:t>=</a:t>
            </a:r>
            <a:r>
              <a:rPr lang="en-US" dirty="0"/>
              <a:t> 19:1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99800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Fig: Computed </a:t>
            </a:r>
            <a:r>
              <a:rPr lang="en-IN" sz="1600" b="1" dirty="0"/>
              <a:t>t</a:t>
            </a:r>
            <a:r>
              <a:rPr lang="en-IN" sz="1600" b="1" dirty="0" smtClean="0"/>
              <a:t>rajectory for (t+36) scenario</a:t>
            </a:r>
            <a:endParaRPr lang="en-IN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73449" y="1411722"/>
            <a:ext cx="178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/>
              <a:t>LGA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56" y="1652067"/>
            <a:ext cx="2866329" cy="21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Airways 1549 Results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Using a glide ratio of </a:t>
            </a:r>
            <a:r>
              <a:rPr lang="en-IN" sz="2400" dirty="0" smtClean="0">
                <a:solidFill>
                  <a:srgbClr val="258A20"/>
                </a:solidFill>
              </a:rPr>
              <a:t>19:1</a:t>
            </a:r>
            <a:r>
              <a:rPr lang="en-IN" sz="2400" dirty="0" smtClean="0"/>
              <a:t>, We were able to generate trajectories up to </a:t>
            </a:r>
            <a:r>
              <a:rPr lang="en-IN" sz="2400" dirty="0" smtClean="0">
                <a:solidFill>
                  <a:srgbClr val="009900"/>
                </a:solidFill>
              </a:rPr>
              <a:t>36 seconds </a:t>
            </a:r>
            <a:r>
              <a:rPr lang="en-IN" sz="2400" dirty="0" smtClean="0"/>
              <a:t>after birds strike, but not for </a:t>
            </a:r>
            <a:r>
              <a:rPr lang="en-IN" sz="2400" dirty="0" smtClean="0">
                <a:solidFill>
                  <a:srgbClr val="FF0000"/>
                </a:solidFill>
              </a:rPr>
              <a:t>40 seconds </a:t>
            </a:r>
            <a:r>
              <a:rPr lang="en-IN" sz="2400" dirty="0" smtClean="0"/>
              <a:t>or thereafter.</a:t>
            </a:r>
          </a:p>
          <a:p>
            <a:endParaRPr lang="en-IN" sz="2400" dirty="0" smtClean="0"/>
          </a:p>
          <a:p>
            <a:r>
              <a:rPr lang="en-IN" sz="2400" dirty="0" smtClean="0"/>
              <a:t>Runway </a:t>
            </a:r>
            <a:r>
              <a:rPr lang="en-IN" sz="2400" dirty="0" smtClean="0">
                <a:solidFill>
                  <a:srgbClr val="009900"/>
                </a:solidFill>
              </a:rPr>
              <a:t>LGA 13 </a:t>
            </a:r>
            <a:r>
              <a:rPr lang="en-IN" sz="2400" dirty="0" smtClean="0"/>
              <a:t>at La Guardia was reachable for all times up to </a:t>
            </a:r>
            <a:r>
              <a:rPr lang="en-IN" sz="2400" dirty="0" smtClean="0">
                <a:solidFill>
                  <a:srgbClr val="009900"/>
                </a:solidFill>
              </a:rPr>
              <a:t>t+36 </a:t>
            </a:r>
            <a:r>
              <a:rPr lang="en-IN" sz="2400" dirty="0" smtClean="0"/>
              <a:t>seconds.</a:t>
            </a:r>
          </a:p>
          <a:p>
            <a:r>
              <a:rPr lang="en-IN" sz="2400" dirty="0"/>
              <a:t>Runway </a:t>
            </a:r>
            <a:r>
              <a:rPr lang="en-IN" sz="2400" dirty="0">
                <a:solidFill>
                  <a:srgbClr val="009900"/>
                </a:solidFill>
              </a:rPr>
              <a:t>LGA </a:t>
            </a:r>
            <a:r>
              <a:rPr lang="en-IN" sz="2400" dirty="0" smtClean="0">
                <a:solidFill>
                  <a:srgbClr val="009900"/>
                </a:solidFill>
              </a:rPr>
              <a:t>22 </a:t>
            </a:r>
            <a:r>
              <a:rPr lang="en-IN" sz="2400" dirty="0" smtClean="0"/>
              <a:t>was </a:t>
            </a:r>
            <a:r>
              <a:rPr lang="en-IN" sz="2400" dirty="0"/>
              <a:t>reachable for all times up to </a:t>
            </a:r>
            <a:r>
              <a:rPr lang="en-IN" sz="2400" dirty="0">
                <a:solidFill>
                  <a:srgbClr val="009900"/>
                </a:solidFill>
              </a:rPr>
              <a:t>t+</a:t>
            </a:r>
            <a:r>
              <a:rPr lang="en-IN" sz="2400" dirty="0" smtClean="0">
                <a:solidFill>
                  <a:srgbClr val="009900"/>
                </a:solidFill>
              </a:rPr>
              <a:t>32 </a:t>
            </a:r>
            <a:r>
              <a:rPr lang="en-IN" sz="2400" dirty="0"/>
              <a:t>seconds</a:t>
            </a:r>
            <a:r>
              <a:rPr lang="en-IN" sz="2400" dirty="0" smtClean="0"/>
              <a:t>.  A </a:t>
            </a:r>
            <a:r>
              <a:rPr lang="en-IN" sz="2400" i="1" dirty="0" smtClean="0"/>
              <a:t>left initial turn </a:t>
            </a:r>
            <a:r>
              <a:rPr lang="en-IN" sz="2400" dirty="0" smtClean="0"/>
              <a:t>is recommended at </a:t>
            </a:r>
            <a:r>
              <a:rPr lang="en-IN" sz="2400" dirty="0" smtClean="0">
                <a:solidFill>
                  <a:srgbClr val="009900"/>
                </a:solidFill>
              </a:rPr>
              <a:t>t+28 </a:t>
            </a:r>
            <a:r>
              <a:rPr lang="en-IN" sz="2400" dirty="0" smtClean="0"/>
              <a:t>and </a:t>
            </a:r>
            <a:r>
              <a:rPr lang="en-IN" sz="2400" dirty="0" smtClean="0">
                <a:solidFill>
                  <a:srgbClr val="009900"/>
                </a:solidFill>
              </a:rPr>
              <a:t>t+32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Runway </a:t>
            </a:r>
            <a:r>
              <a:rPr lang="en-IN" sz="2400" dirty="0" smtClean="0">
                <a:solidFill>
                  <a:srgbClr val="009900"/>
                </a:solidFill>
              </a:rPr>
              <a:t>LGA 31 </a:t>
            </a:r>
            <a:r>
              <a:rPr lang="en-IN" sz="2400" dirty="0" smtClean="0"/>
              <a:t>was reachable up to </a:t>
            </a:r>
            <a:r>
              <a:rPr lang="en-IN" sz="2400" dirty="0" smtClean="0">
                <a:solidFill>
                  <a:srgbClr val="009900"/>
                </a:solidFill>
              </a:rPr>
              <a:t>t+12 </a:t>
            </a:r>
            <a:r>
              <a:rPr lang="en-IN" sz="2400" dirty="0" smtClean="0"/>
              <a:t>seconds.</a:t>
            </a:r>
          </a:p>
          <a:p>
            <a:r>
              <a:rPr lang="en-IN" sz="2400" dirty="0" smtClean="0"/>
              <a:t>Runway </a:t>
            </a:r>
            <a:r>
              <a:rPr lang="en-IN" sz="2400" dirty="0" smtClean="0">
                <a:solidFill>
                  <a:srgbClr val="FF0000"/>
                </a:solidFill>
              </a:rPr>
              <a:t>LGA 4 </a:t>
            </a:r>
            <a:r>
              <a:rPr lang="en-IN" sz="2400" dirty="0" smtClean="0"/>
              <a:t>was not reachable.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DDDAS?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We can distil the aircraft model into purely geometric constraints: </a:t>
            </a:r>
            <a:r>
              <a:rPr lang="en-IN" sz="2400" i="1" dirty="0" smtClean="0">
                <a:solidFill>
                  <a:srgbClr val="0000FF"/>
                </a:solidFill>
              </a:rPr>
              <a:t>Glide Ratios </a:t>
            </a:r>
            <a:r>
              <a:rPr lang="en-IN" sz="2400" dirty="0" smtClean="0"/>
              <a:t>and</a:t>
            </a:r>
            <a:r>
              <a:rPr lang="en-IN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 sz="2400" i="1" dirty="0" smtClean="0">
                <a:solidFill>
                  <a:srgbClr val="0000FF"/>
                </a:solidFill>
              </a:rPr>
              <a:t>Radii Of Turn</a:t>
            </a:r>
            <a:r>
              <a:rPr lang="en-IN" sz="2400" dirty="0" smtClean="0">
                <a:solidFill>
                  <a:srgbClr val="0000FF"/>
                </a:solidFill>
              </a:rPr>
              <a:t> </a:t>
            </a:r>
            <a:r>
              <a:rPr lang="en-IN" sz="2400" dirty="0" smtClean="0"/>
              <a:t>for </a:t>
            </a:r>
            <a:r>
              <a:rPr lang="en-IN" sz="2400" i="1" dirty="0" smtClean="0"/>
              <a:t>different bank angles and drag configurations</a:t>
            </a:r>
            <a:r>
              <a:rPr lang="en-IN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We use a </a:t>
            </a:r>
            <a:r>
              <a:rPr lang="en-IN" sz="2400" i="1" dirty="0" smtClean="0">
                <a:solidFill>
                  <a:srgbClr val="0000FF"/>
                </a:solidFill>
              </a:rPr>
              <a:t>Baseline Glide Ratio</a:t>
            </a:r>
            <a:r>
              <a:rPr lang="en-IN" sz="2400" dirty="0" smtClean="0">
                <a:solidFill>
                  <a:srgbClr val="0000FF"/>
                </a:solidFill>
              </a:rPr>
              <a:t> </a:t>
            </a:r>
            <a:r>
              <a:rPr lang="en-IN" sz="2400" dirty="0" smtClean="0"/>
              <a:t>g</a:t>
            </a:r>
            <a:r>
              <a:rPr lang="en-IN" sz="2400" baseline="-25000" dirty="0" smtClean="0"/>
              <a:t>0</a:t>
            </a:r>
            <a:r>
              <a:rPr lang="en-IN" sz="2400" dirty="0" smtClean="0"/>
              <a:t> </a:t>
            </a:r>
            <a:r>
              <a:rPr lang="en-IN" sz="2400" i="1" dirty="0" smtClean="0"/>
              <a:t>(the glide ratio for clean configuration with best gliding airspeed in a straight flight)</a:t>
            </a:r>
            <a:r>
              <a:rPr lang="en-IN" sz="2400" dirty="0" smtClean="0"/>
              <a:t> to predict glide ratios for different bank angles and drag configurations.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Allows us to account for dynamic factors such as partial power, wind and effects of surface damage and compute a trajectory </a:t>
            </a:r>
            <a:r>
              <a:rPr lang="en-IN" sz="2400" i="1" dirty="0" smtClean="0">
                <a:solidFill>
                  <a:srgbClr val="258A20"/>
                </a:solidFill>
              </a:rPr>
              <a:t>corresponding to the current performance capabilities</a:t>
            </a:r>
            <a:r>
              <a:rPr lang="en-IN" sz="24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 marL="0" indent="0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3127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DDDAS?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IN" sz="2400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0000"/>
                </a:solidFill>
              </a:rPr>
              <a:t>For example</a:t>
            </a:r>
            <a:r>
              <a:rPr lang="en-IN" sz="2400" smtClean="0">
                <a:solidFill>
                  <a:srgbClr val="000000"/>
                </a:solidFill>
              </a:rPr>
              <a:t>, US </a:t>
            </a:r>
            <a:r>
              <a:rPr lang="en-IN" sz="2400" dirty="0" smtClean="0">
                <a:solidFill>
                  <a:srgbClr val="000000"/>
                </a:solidFill>
              </a:rPr>
              <a:t>Airways 1549 data shows some power still available in Engine 1, providing some thrust, resulting in baseline glide ratios of up to 25:1</a:t>
            </a:r>
            <a:r>
              <a:rPr lang="en-IN" sz="2400" i="1" dirty="0" smtClean="0">
                <a:solidFill>
                  <a:srgbClr val="000000"/>
                </a:solidFill>
              </a:rPr>
              <a:t>.  </a:t>
            </a:r>
            <a:r>
              <a:rPr lang="en-IN" sz="2400" i="1" dirty="0" smtClean="0">
                <a:solidFill>
                  <a:srgbClr val="009900"/>
                </a:solidFill>
              </a:rPr>
              <a:t>DDDAS therefore enables more accurate trajectory generation </a:t>
            </a:r>
            <a:r>
              <a:rPr lang="en-IN" sz="2400" dirty="0" smtClean="0">
                <a:solidFill>
                  <a:srgbClr val="000000"/>
                </a:solidFill>
              </a:rPr>
              <a:t>for the emergency at hand.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0000"/>
                </a:solidFill>
              </a:rPr>
              <a:t>We could generate valid </a:t>
            </a:r>
            <a:r>
              <a:rPr lang="en-IN" sz="2400" i="1" dirty="0" smtClean="0">
                <a:solidFill>
                  <a:srgbClr val="258A20"/>
                </a:solidFill>
              </a:rPr>
              <a:t>wind-aware trajectories by using the horizontal wind data in real time</a:t>
            </a:r>
            <a:r>
              <a:rPr lang="en-IN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IN" sz="24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0000"/>
                </a:solidFill>
              </a:rPr>
              <a:t>We could also generate </a:t>
            </a:r>
            <a:r>
              <a:rPr lang="en-IN" sz="2400" i="1" dirty="0" smtClean="0">
                <a:solidFill>
                  <a:srgbClr val="258A20"/>
                </a:solidFill>
              </a:rPr>
              <a:t>wind-assisted trajectories</a:t>
            </a:r>
            <a:r>
              <a:rPr lang="en-IN" sz="2400" dirty="0" smtClean="0">
                <a:solidFill>
                  <a:srgbClr val="000000"/>
                </a:solidFill>
              </a:rPr>
              <a:t> when trajectories were not possible under no-wind conditions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 marL="0" indent="0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1512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High-altitude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High2d_with_ extended_runw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4191030" cy="3143272"/>
          </a:xfrm>
          <a:prstGeom prst="rect">
            <a:avLst/>
          </a:prstGeom>
        </p:spPr>
      </p:pic>
      <p:pic>
        <p:nvPicPr>
          <p:cNvPr id="9" name="Picture 8" descr="High3d_with_ extended_runw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4191029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4584" y="522920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High Altitude Scenario where number of spirals &gt; 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55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High-altitude trajectories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A002-BC84-4556-89EC-6AAD3866AF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76" y="535782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High Altitude Scenario where number of spirals = 0</a:t>
            </a:r>
            <a:endParaRPr lang="en-IN" dirty="0"/>
          </a:p>
        </p:txBody>
      </p:sp>
      <p:pic>
        <p:nvPicPr>
          <p:cNvPr id="9" name="Picture 8" descr="Middle2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7" y="1772816"/>
            <a:ext cx="4196865" cy="3071834"/>
          </a:xfrm>
          <a:prstGeom prst="rect">
            <a:avLst/>
          </a:prstGeom>
        </p:spPr>
      </p:pic>
      <p:pic>
        <p:nvPicPr>
          <p:cNvPr id="10" name="Picture 9" descr="Middle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72816"/>
            <a:ext cx="4196867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blipFill rotWithShape="1">
          <a:blip xmlns:r="http://schemas.openxmlformats.org/officeDocument/2006/relationships" r:embed="rId3"/>
          <a:stretch>
            <a:fillRect l="-1027" t="-2000" b="-20000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60493</TotalTime>
  <Words>3097</Words>
  <Application>Microsoft Office PowerPoint</Application>
  <PresentationFormat>On-screen Show (4:3)</PresentationFormat>
  <Paragraphs>834</Paragraphs>
  <Slides>78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Microsoft YaHei UI</vt:lpstr>
      <vt:lpstr>ＭＳ Ｐゴシック</vt:lpstr>
      <vt:lpstr>Agency FB</vt:lpstr>
      <vt:lpstr>Arial</vt:lpstr>
      <vt:lpstr>Calibri</vt:lpstr>
      <vt:lpstr>Copperplate</vt:lpstr>
      <vt:lpstr>Georgia</vt:lpstr>
      <vt:lpstr>Latin Modern Math</vt:lpstr>
      <vt:lpstr>ＭＳ Ｐ明朝</vt:lpstr>
      <vt:lpstr>Tahoma</vt:lpstr>
      <vt:lpstr>Verdana</vt:lpstr>
      <vt:lpstr>Wingdings</vt:lpstr>
      <vt:lpstr>Wingdings 2</vt:lpstr>
      <vt:lpstr>Civic</vt:lpstr>
      <vt:lpstr>Wind-Aware Trajectory Planning for Fixed-Wing Aircraft  in Loss of Thrust Emergencies</vt:lpstr>
      <vt:lpstr>Background-Dynamic Data-Driven Avionics Systems</vt:lpstr>
      <vt:lpstr>US Airways Flight 1549</vt:lpstr>
      <vt:lpstr>Dynamic Data Driven Avionics</vt:lpstr>
      <vt:lpstr>Dynamic Data Driven Model</vt:lpstr>
      <vt:lpstr>Low-altitude trajectories</vt:lpstr>
      <vt:lpstr>High-altitude trajectories</vt:lpstr>
      <vt:lpstr>High-altitude trajectories</vt:lpstr>
      <vt:lpstr>High-altitude trajectories</vt:lpstr>
      <vt:lpstr>Extended Runway Segment</vt:lpstr>
      <vt:lpstr>Trajectory Safety Metrics</vt:lpstr>
      <vt:lpstr>Trajectory Safety Metrics</vt:lpstr>
      <vt:lpstr>Effect of Wind on Trajectories</vt:lpstr>
      <vt:lpstr>Effect of Wind on Trajectories</vt:lpstr>
      <vt:lpstr>Effect of Wind on Trajectories</vt:lpstr>
      <vt:lpstr>Effect of Wind on Trajectories</vt:lpstr>
      <vt:lpstr>Effect of Wind on Trajectories</vt:lpstr>
      <vt:lpstr>Effect of Wind on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Generating Wind-Aware Trajectories</vt:lpstr>
      <vt:lpstr>Discussion</vt:lpstr>
      <vt:lpstr>Questions?</vt:lpstr>
      <vt:lpstr>PowerPoint Presentation</vt:lpstr>
      <vt:lpstr>Calculation of Baseline Glide Ratio</vt:lpstr>
      <vt:lpstr>Calculation of Baseline Glide Ratio</vt:lpstr>
      <vt:lpstr>Calculation of Baseline Glide Ratio</vt:lpstr>
      <vt:lpstr>Calculation of Baseline Glide Ratio</vt:lpstr>
      <vt:lpstr>Calculation of Baseline Glide Ratio</vt:lpstr>
      <vt:lpstr>Calculation of Baseline Glide Ratio</vt:lpstr>
      <vt:lpstr>Calculation of Baseline Glide Ratio</vt:lpstr>
      <vt:lpstr>Best gliding angle of attack (airspeed)</vt:lpstr>
      <vt:lpstr>Effect of bank angle on glide ratio</vt:lpstr>
      <vt:lpstr>Loss of thrust aircraft model </vt:lpstr>
      <vt:lpstr>PowerPoint Presentation</vt:lpstr>
      <vt:lpstr>Improvements over Existing Work</vt:lpstr>
      <vt:lpstr>Trajectories with different bank angles</vt:lpstr>
      <vt:lpstr>Algorithm (Flowchart)</vt:lpstr>
      <vt:lpstr>US Airways 1549</vt:lpstr>
      <vt:lpstr>US Airways 1549 FDR Data</vt:lpstr>
      <vt:lpstr>Trajectories at t+4</vt:lpstr>
      <vt:lpstr>Trajectories at t+8</vt:lpstr>
      <vt:lpstr>Trajectories at t+12</vt:lpstr>
      <vt:lpstr>Trajectories at t+16</vt:lpstr>
      <vt:lpstr>Trajectories at t+20</vt:lpstr>
      <vt:lpstr>Trajectories at t+24</vt:lpstr>
      <vt:lpstr>Trajectories at t+28</vt:lpstr>
      <vt:lpstr>US Airways 1549 Results Summary</vt:lpstr>
      <vt:lpstr>Trajectory Safety Metrics</vt:lpstr>
      <vt:lpstr>Trajectory Safety Metrics</vt:lpstr>
      <vt:lpstr>Trajectory Ranking Using the Utility Function</vt:lpstr>
      <vt:lpstr>Further Experimentation and Results</vt:lpstr>
      <vt:lpstr>Generated vs Sim-Flown LGA 22 (t+8)</vt:lpstr>
      <vt:lpstr>Low altitude trajectories</vt:lpstr>
      <vt:lpstr>High altitude trajectories</vt:lpstr>
      <vt:lpstr>Low/high altitude trajectory ranking</vt:lpstr>
      <vt:lpstr>Trajectory Ranking Summary</vt:lpstr>
      <vt:lpstr>US Airways 1549 (t+4),  g0= 19:1</vt:lpstr>
      <vt:lpstr>US Airways 1549 (t+8) ,  g0= 19:1</vt:lpstr>
      <vt:lpstr>US Airways 1549 (t+12) ,  g0= 19:1</vt:lpstr>
      <vt:lpstr>US Airways 1549 (t+16) ,  g0= 19:1</vt:lpstr>
      <vt:lpstr>US Airways 1549 (t+20) ,  g0= 19:1</vt:lpstr>
      <vt:lpstr>US Airways 1549 (t+24) ,  g0= 19:1</vt:lpstr>
      <vt:lpstr>US Airways 1549 (t+28) ,  g0= 19:1</vt:lpstr>
      <vt:lpstr>US Airways 1549 (t+32) ,  g0= 19:1</vt:lpstr>
      <vt:lpstr>US Airways 1549 (t+36) ,  g0= 19:1</vt:lpstr>
      <vt:lpstr>US Airways 1549 Results Summary</vt:lpstr>
      <vt:lpstr>Why DDDAS?</vt:lpstr>
      <vt:lpstr>Why DDDAS?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</dc:creator>
  <cp:lastModifiedBy>Saswata Paul</cp:lastModifiedBy>
  <cp:revision>1065</cp:revision>
  <cp:lastPrinted>2016-01-28T11:31:05Z</cp:lastPrinted>
  <dcterms:created xsi:type="dcterms:W3CDTF">2013-05-06T23:10:39Z</dcterms:created>
  <dcterms:modified xsi:type="dcterms:W3CDTF">2018-09-12T20:52:32Z</dcterms:modified>
</cp:coreProperties>
</file>